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8" r:id="rId6"/>
  </p:sldMasterIdLst>
  <p:notesMasterIdLst>
    <p:notesMasterId r:id="rId13"/>
  </p:notesMasterIdLst>
  <p:sldIdLst>
    <p:sldId id="257" r:id="rId7"/>
    <p:sldId id="261" r:id="rId8"/>
    <p:sldId id="262" r:id="rId9"/>
    <p:sldId id="265" r:id="rId10"/>
    <p:sldId id="263" r:id="rId11"/>
    <p:sldId id="264" r:id="rId1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39545" autoAdjust="0"/>
  </p:normalViewPr>
  <p:slideViewPr>
    <p:cSldViewPr snapToGrid="0">
      <p:cViewPr varScale="1">
        <p:scale>
          <a:sx n="99" d="100"/>
          <a:sy n="99" d="100"/>
        </p:scale>
        <p:origin x="90"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5B1B621-A69C-499A-B122-0F6E17CED96C}" type="datetimeFigureOut">
              <a:rPr lang="en-GB" smtClean="0"/>
              <a:t>17/12/19</a:t>
            </a:fld>
            <a:endParaRPr lang="en-GB"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D4CB667-26A6-4605-9E45-18BAE0392F87}" type="slidenum">
              <a:rPr lang="en-GB" smtClean="0"/>
              <a:t>‹#›</a:t>
            </a:fld>
            <a:endParaRPr lang="en-GB" dirty="0"/>
          </a:p>
        </p:txBody>
      </p:sp>
    </p:spTree>
    <p:extLst>
      <p:ext uri="{BB962C8B-B14F-4D97-AF65-F5344CB8AC3E}">
        <p14:creationId xmlns:p14="http://schemas.microsoft.com/office/powerpoint/2010/main" val="155294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8" y="392113"/>
            <a:ext cx="2779712" cy="1565275"/>
          </a:xfrm>
        </p:spPr>
      </p:sp>
      <p:sp>
        <p:nvSpPr>
          <p:cNvPr id="3" name="Notes Placeholder 2"/>
          <p:cNvSpPr>
            <a:spLocks noGrp="1"/>
          </p:cNvSpPr>
          <p:nvPr>
            <p:ph type="body" idx="1"/>
          </p:nvPr>
        </p:nvSpPr>
        <p:spPr>
          <a:xfrm>
            <a:off x="178625" y="2153250"/>
            <a:ext cx="6394775" cy="8417250"/>
          </a:xfrm>
        </p:spPr>
        <p:txBody>
          <a:bodyPr/>
          <a:lstStyle/>
          <a:p>
            <a:r>
              <a:rPr lang="en-GB" sz="1000" dirty="0">
                <a:latin typeface="Arial" panose="020B0604020202020204" pitchFamily="34" charset="0"/>
                <a:cs typeface="Arial" panose="020B0604020202020204" pitchFamily="34" charset="0"/>
              </a:rPr>
              <a:t>Hello</a:t>
            </a:r>
            <a:r>
              <a:rPr lang="en-GB" sz="1000" baseline="0" dirty="0">
                <a:latin typeface="Arial" panose="020B0604020202020204" pitchFamily="34" charset="0"/>
                <a:cs typeface="Arial" panose="020B0604020202020204" pitchFamily="34" charset="0"/>
              </a:rPr>
              <a:t> and welcome to this video about how </a:t>
            </a:r>
            <a:r>
              <a:rPr lang="en-GB" sz="1000" b="1" baseline="0" dirty="0">
                <a:latin typeface="Arial" panose="020B0604020202020204" pitchFamily="34" charset="0"/>
                <a:cs typeface="Arial" panose="020B0604020202020204" pitchFamily="34" charset="0"/>
              </a:rPr>
              <a:t>intermediary organisations </a:t>
            </a:r>
            <a:r>
              <a:rPr lang="en-GB" sz="1000" baseline="0" dirty="0">
                <a:latin typeface="Arial" panose="020B0604020202020204" pitchFamily="34" charset="0"/>
                <a:cs typeface="Arial" panose="020B0604020202020204" pitchFamily="34" charset="0"/>
              </a:rPr>
              <a:t>can help to support </a:t>
            </a:r>
            <a:r>
              <a:rPr lang="en-GB" sz="1000" b="1" dirty="0">
                <a:solidFill>
                  <a:srgbClr val="104F75"/>
                </a:solidFill>
                <a:latin typeface="Arial"/>
                <a:cs typeface="Arial"/>
              </a:rPr>
              <a:t>smaller employers to access the apprenticeship service.</a:t>
            </a:r>
            <a:endParaRPr lang="en-GB" sz="1000" baseline="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marL="0" marR="0" lvl="0" indent="0" algn="l" defTabSz="2014638" rtl="0" eaLnBrk="1" fontAlgn="auto" latinLnBrk="0" hangingPunct="1">
              <a:lnSpc>
                <a:spcPct val="100000"/>
              </a:lnSpc>
              <a:spcBef>
                <a:spcPts val="0"/>
              </a:spcBef>
              <a:spcAft>
                <a:spcPts val="0"/>
              </a:spcAft>
              <a:buClrTx/>
              <a:buSzTx/>
              <a:buFontTx/>
              <a:buNone/>
              <a:tabLst/>
              <a:defRPr/>
            </a:pPr>
            <a:r>
              <a:rPr lang="en-GB" sz="1000" baseline="0" dirty="0">
                <a:latin typeface="Arial" panose="020B0604020202020204" pitchFamily="34" charset="0"/>
                <a:cs typeface="Arial" panose="020B0604020202020204" pitchFamily="34" charset="0"/>
              </a:rPr>
              <a:t>I would like to spend the next few minutes talking to you about how we will be working with you to </a:t>
            </a: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support your members and employers with the transition onto the apprenticeship service.  </a:t>
            </a:r>
          </a:p>
          <a:p>
            <a:pPr marL="0" marR="0" lvl="0" indent="0" algn="l" defTabSz="201463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2014638">
              <a:defRPr/>
            </a:pPr>
            <a:endParaRPr lang="en-GB" sz="1000" b="0" dirty="0">
              <a:solidFill>
                <a:schemeClr val="tx1"/>
              </a:solidFill>
              <a:latin typeface="Arial" panose="020B0604020202020204" pitchFamily="34" charset="0"/>
              <a:cs typeface="Arial" panose="020B0604020202020204" pitchFamily="34" charset="0"/>
            </a:endParaRPr>
          </a:p>
          <a:p>
            <a:pPr>
              <a:buSzPct val="145000"/>
            </a:pPr>
            <a:endParaRPr lang="en-GB" sz="1000" b="0" dirty="0">
              <a:solidFill>
                <a:schemeClr val="tx1"/>
              </a:solidFill>
              <a:latin typeface="Arial" panose="020B0604020202020204" pitchFamily="34" charset="0"/>
              <a:cs typeface="Arial" panose="020B0604020202020204" pitchFamily="34" charset="0"/>
            </a:endParaRPr>
          </a:p>
          <a:p>
            <a:pPr defTabSz="2014638">
              <a:defRPr/>
            </a:pPr>
            <a:endParaRPr lang="en-GB" sz="1000" dirty="0">
              <a:solidFill>
                <a:schemeClr val="tx1"/>
              </a:solidFill>
              <a:latin typeface="Arial" panose="020B0604020202020204" pitchFamily="34" charset="0"/>
              <a:cs typeface="Arial" panose="020B0604020202020204" pitchFamily="34" charset="0"/>
            </a:endParaRPr>
          </a:p>
          <a:p>
            <a:pPr defTabSz="2014638">
              <a:defRPr/>
            </a:pPr>
            <a:endParaRPr lang="en-GB"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65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0363"/>
            <a:ext cx="2559050" cy="1439862"/>
          </a:xfrm>
        </p:spPr>
      </p:sp>
      <p:sp>
        <p:nvSpPr>
          <p:cNvPr id="3" name="Notes Placeholder 2"/>
          <p:cNvSpPr>
            <a:spLocks noGrp="1"/>
          </p:cNvSpPr>
          <p:nvPr>
            <p:ph type="body" idx="1"/>
          </p:nvPr>
        </p:nvSpPr>
        <p:spPr>
          <a:xfrm>
            <a:off x="360363" y="1955929"/>
            <a:ext cx="5486400" cy="7262715"/>
          </a:xfrm>
        </p:spPr>
        <p:txBody>
          <a:bodyPr/>
          <a:lstStyle/>
          <a:p>
            <a:pPr defTabSz="457200">
              <a:lnSpc>
                <a:spcPct val="107000"/>
              </a:lnSpc>
              <a:defRPr/>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The National Apprenticeship Service provides </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free, impartial, expert skills advice and support </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to employers of all sizes, in every sector throughout England. </a:t>
            </a:r>
          </a:p>
          <a:p>
            <a:pPr defTabSz="457200">
              <a:lnSpc>
                <a:spcPct val="107000"/>
              </a:lnSpc>
              <a:defRPr/>
            </a:pPr>
            <a:endParaRPr lang="en-GB"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457200">
              <a:lnSpc>
                <a:spcPct val="107000"/>
              </a:lnSpc>
              <a:defRPr/>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The service covers all aspects of the skills offer including </a:t>
            </a:r>
            <a:r>
              <a:rPr lang="en-GB" sz="1000" b="1" dirty="0">
                <a:solidFill>
                  <a:srgbClr val="000000"/>
                </a:solidFill>
                <a:latin typeface="Arial" panose="020B0604020202020204" pitchFamily="34" charset="0"/>
                <a:ea typeface="Calibri" panose="020F0502020204030204" pitchFamily="34" charset="0"/>
                <a:cs typeface="Arial" panose="020B0604020202020204" pitchFamily="34" charset="0"/>
              </a:rPr>
              <a:t>apprenticeships, traineeships and industry placements</a:t>
            </a: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 persuading and assisting businesses looking to recruit for the first time and / or to develop their existing workforce.</a:t>
            </a:r>
          </a:p>
          <a:p>
            <a:pPr marL="228600" marR="0" lvl="0" indent="-228600" algn="l" defTabSz="457200" rtl="0" eaLnBrk="1" fontAlgn="auto" latinLnBrk="0" hangingPunct="1">
              <a:lnSpc>
                <a:spcPct val="107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Four services are offered to businesses. They reach different types of employers from small to medium sized non levy to the largest levy payers: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685800" marR="0" lvl="1" indent="-228600" algn="l" defTabSz="457200" rtl="0" eaLnBrk="1" fontAlgn="auto" latinLnBrk="0" hangingPunct="1">
              <a:lnSpc>
                <a:spcPct val="107000"/>
              </a:lnSpc>
              <a:spcBef>
                <a:spcPts val="0"/>
              </a:spcBef>
              <a:spcAft>
                <a:spcPts val="0"/>
              </a:spcAft>
              <a:buClrTx/>
              <a:buSzTx/>
              <a:buFont typeface="+mj-lt"/>
              <a:buAutoNum type="alphaLcParen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Communications</a:t>
            </a:r>
          </a:p>
          <a:p>
            <a:pPr marL="685800" marR="0" lvl="1" indent="-228600" algn="l" defTabSz="457200" rtl="0" eaLnBrk="1" fontAlgn="auto" latinLnBrk="0" hangingPunct="1">
              <a:lnSpc>
                <a:spcPct val="107000"/>
              </a:lnSpc>
              <a:spcBef>
                <a:spcPts val="0"/>
              </a:spcBef>
              <a:spcAft>
                <a:spcPts val="0"/>
              </a:spcAft>
              <a:buClrTx/>
              <a:buSzTx/>
              <a:buFont typeface="+mj-lt"/>
              <a:buAutoNum type="alphaLcParen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Partnerships</a:t>
            </a:r>
          </a:p>
          <a:p>
            <a:pPr marL="685800" marR="0" lvl="1" indent="-228600" algn="l" defTabSz="457200" rtl="0" eaLnBrk="1" fontAlgn="auto" latinLnBrk="0" hangingPunct="1">
              <a:lnSpc>
                <a:spcPct val="107000"/>
              </a:lnSpc>
              <a:spcBef>
                <a:spcPts val="0"/>
              </a:spcBef>
              <a:spcAft>
                <a:spcPts val="0"/>
              </a:spcAft>
              <a:buClrTx/>
              <a:buSzTx/>
              <a:buFont typeface="+mj-lt"/>
              <a:buAutoNum type="alphaLcParen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 </a:t>
            </a:r>
          </a:p>
          <a:p>
            <a:pPr marL="685800" marR="0" lvl="1" indent="-228600" algn="l" defTabSz="457200" rtl="0" eaLnBrk="1" fontAlgn="auto" latinLnBrk="0" hangingPunct="1">
              <a:lnSpc>
                <a:spcPct val="107000"/>
              </a:lnSpc>
              <a:spcBef>
                <a:spcPts val="0"/>
              </a:spcBef>
              <a:spcAft>
                <a:spcPts val="0"/>
              </a:spcAft>
              <a:buClrTx/>
              <a:buSzTx/>
              <a:buFont typeface="+mj-lt"/>
              <a:buAutoNum type="alphaLcParen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Account Management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000" kern="1200" baseline="0" dirty="0">
                <a:solidFill>
                  <a:schemeClr val="tx1"/>
                </a:solidFill>
                <a:effectLst/>
                <a:latin typeface="Arial" panose="020B0604020202020204" pitchFamily="34" charset="0"/>
                <a:ea typeface="+mn-ea"/>
                <a:cs typeface="Arial" panose="020B0604020202020204" pitchFamily="34" charset="0"/>
              </a:rPr>
              <a:t>There are around 5.2 </a:t>
            </a:r>
            <a:r>
              <a:rPr lang="en-US" sz="1000" kern="1200" dirty="0">
                <a:solidFill>
                  <a:schemeClr val="tx1"/>
                </a:solidFill>
                <a:effectLst/>
                <a:latin typeface="Arial" panose="020B0604020202020204" pitchFamily="34" charset="0"/>
                <a:ea typeface="+mn-ea"/>
                <a:cs typeface="Arial" panose="020B0604020202020204" pitchFamily="34" charset="0"/>
              </a:rPr>
              <a:t> million businesses in the UK and over 99% of those are SMEs.  About 1.2m</a:t>
            </a:r>
            <a:r>
              <a:rPr lang="en-US" sz="1000" kern="1200" baseline="0" dirty="0">
                <a:solidFill>
                  <a:schemeClr val="tx1"/>
                </a:solidFill>
                <a:effectLst/>
                <a:latin typeface="Arial" panose="020B0604020202020204" pitchFamily="34" charset="0"/>
                <a:ea typeface="+mn-ea"/>
                <a:cs typeface="Arial" panose="020B0604020202020204" pitchFamily="34" charset="0"/>
              </a:rPr>
              <a:t> of these businesses employ somebody.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Recent research from the Federation of Small Business confirms that there is significant appetite among smaller employers to engage with apprenticeships: one in four of their members currently has at least one apprentice, with a further 24 per cent thinking about employing one in the future.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There is room for improvement on making information about apprenticeships more accessible and visible to smaller businesses.</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Apprenticeships Evaluation found that businesses with fewer than 10 employees were less likely than others to feel that the information, support and guidance available when making decisions on offering apprenticeships was sufficient (63% compared with 71%)</a:t>
            </a:r>
            <a:r>
              <a:rPr lang="en-US" sz="1000" kern="1200" baseline="0" dirty="0">
                <a:solidFill>
                  <a:schemeClr val="tx1"/>
                </a:solidFill>
                <a:effectLst/>
                <a:latin typeface="Arial" panose="020B0604020202020204" pitchFamily="34" charset="0"/>
                <a:ea typeface="+mn-ea"/>
                <a:cs typeface="Arial" panose="020B0604020202020204" pitchFamily="34" charset="0"/>
              </a:rPr>
              <a:t> and this is one of the reasons why we need to develop collaborative partnerships with organisations like yourselves.  </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Intermediaries have local knowledge, sectoral knowledge, knowledge of their members businesses and they are able to provide information and support that is most valuable to employers.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want </a:t>
            </a:r>
            <a:r>
              <a:rPr lang="en-US" sz="1000" kern="1200" dirty="0">
                <a:solidFill>
                  <a:schemeClr val="tx1"/>
                </a:solidFill>
                <a:effectLst/>
                <a:latin typeface="Arial" panose="020B0604020202020204" pitchFamily="34" charset="0"/>
                <a:ea typeface="+mn-ea"/>
                <a:cs typeface="Arial" panose="020B0604020202020204" pitchFamily="34" charset="0"/>
              </a:rPr>
              <a:t>to ensure that intermediaries are aware of the latest apprenticeship policy, resources</a:t>
            </a:r>
            <a:r>
              <a:rPr lang="en-US" sz="1000" kern="1200" baseline="0" dirty="0">
                <a:solidFill>
                  <a:schemeClr val="tx1"/>
                </a:solidFill>
                <a:effectLst/>
                <a:latin typeface="Arial" panose="020B0604020202020204" pitchFamily="34" charset="0"/>
                <a:ea typeface="+mn-ea"/>
                <a:cs typeface="Arial" panose="020B0604020202020204" pitchFamily="34" charset="0"/>
              </a:rPr>
              <a:t> and </a:t>
            </a:r>
            <a:r>
              <a:rPr lang="en-US" sz="1000" kern="1200" dirty="0">
                <a:solidFill>
                  <a:schemeClr val="tx1"/>
                </a:solidFill>
                <a:effectLst/>
                <a:latin typeface="Arial" panose="020B0604020202020204" pitchFamily="34" charset="0"/>
                <a:ea typeface="+mn-ea"/>
                <a:cs typeface="Arial" panose="020B0604020202020204" pitchFamily="34" charset="0"/>
              </a:rPr>
              <a:t>information available so that you can work responsively with employers through</a:t>
            </a:r>
            <a:r>
              <a:rPr lang="en-US" sz="1000" kern="1200" baseline="0" dirty="0">
                <a:solidFill>
                  <a:schemeClr val="tx1"/>
                </a:solidFill>
                <a:effectLst/>
                <a:latin typeface="Arial" panose="020B0604020202020204" pitchFamily="34" charset="0"/>
                <a:ea typeface="+mn-ea"/>
                <a:cs typeface="Arial" panose="020B0604020202020204" pitchFamily="34" charset="0"/>
              </a:rPr>
              <a:t> this </a:t>
            </a:r>
            <a:r>
              <a:rPr lang="en-US" sz="1000" kern="1200" dirty="0">
                <a:solidFill>
                  <a:schemeClr val="tx1"/>
                </a:solidFill>
                <a:effectLst/>
                <a:latin typeface="Arial" panose="020B0604020202020204" pitchFamily="34" charset="0"/>
                <a:ea typeface="+mn-ea"/>
                <a:cs typeface="Arial" panose="020B0604020202020204" pitchFamily="34" charset="0"/>
              </a:rPr>
              <a:t>transition with moving smaller employers onto the apprenticeship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We want intermediaries to</a:t>
            </a:r>
            <a:r>
              <a:rPr lang="en-US" sz="1000" kern="1200" baseline="0" dirty="0">
                <a:solidFill>
                  <a:schemeClr val="tx1"/>
                </a:solidFill>
                <a:effectLst/>
                <a:latin typeface="Arial" panose="020B0604020202020204" pitchFamily="34" charset="0"/>
                <a:ea typeface="+mn-ea"/>
                <a:cs typeface="Arial" panose="020B0604020202020204" pitchFamily="34" charset="0"/>
              </a:rPr>
              <a:t> be able to support their members, </a:t>
            </a:r>
            <a:r>
              <a:rPr lang="en-US" sz="1000" kern="1200" dirty="0">
                <a:solidFill>
                  <a:schemeClr val="tx1"/>
                </a:solidFill>
                <a:effectLst/>
                <a:latin typeface="Arial" panose="020B0604020202020204" pitchFamily="34" charset="0"/>
                <a:ea typeface="+mn-ea"/>
                <a:cs typeface="Arial" panose="020B0604020202020204" pitchFamily="34" charset="0"/>
              </a:rPr>
              <a:t>respond to queries and</a:t>
            </a:r>
            <a:r>
              <a:rPr lang="en-US" sz="1000" kern="1200" baseline="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proactively promote and discuss benefits and opportunities created by apprenticeships.</a:t>
            </a:r>
            <a:r>
              <a:rPr lang="en-US" sz="100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Tree>
    <p:extLst>
      <p:ext uri="{BB962C8B-B14F-4D97-AF65-F5344CB8AC3E}">
        <p14:creationId xmlns:p14="http://schemas.microsoft.com/office/powerpoint/2010/main" val="282248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0363"/>
            <a:ext cx="2559050" cy="1439862"/>
          </a:xfrm>
        </p:spPr>
      </p:sp>
      <p:sp>
        <p:nvSpPr>
          <p:cNvPr id="3" name="Notes Placeholder 2"/>
          <p:cNvSpPr>
            <a:spLocks noGrp="1"/>
          </p:cNvSpPr>
          <p:nvPr>
            <p:ph type="body" idx="1"/>
          </p:nvPr>
        </p:nvSpPr>
        <p:spPr>
          <a:xfrm>
            <a:off x="360362" y="2161202"/>
            <a:ext cx="5797841" cy="4874080"/>
          </a:xfrm>
        </p:spPr>
        <p:txBody>
          <a:bodyPr/>
          <a:lstStyle/>
          <a:p>
            <a:r>
              <a:rPr lang="en-GB" sz="1000" kern="1200" dirty="0">
                <a:solidFill>
                  <a:schemeClr val="tx1"/>
                </a:solidFill>
                <a:effectLst/>
                <a:latin typeface="Arial" panose="020B0604020202020204" pitchFamily="34" charset="0"/>
                <a:ea typeface="+mn-ea"/>
                <a:cs typeface="Arial" panose="020B0604020202020204" pitchFamily="34" charset="0"/>
              </a:rPr>
              <a:t>So looking at our intermediary engagement since the summer we</a:t>
            </a:r>
            <a:r>
              <a:rPr lang="en-GB" sz="1000" kern="1200" baseline="0" dirty="0">
                <a:solidFill>
                  <a:schemeClr val="tx1"/>
                </a:solidFill>
                <a:effectLst/>
                <a:latin typeface="Arial" panose="020B0604020202020204" pitchFamily="34" charset="0"/>
                <a:ea typeface="+mn-ea"/>
                <a:cs typeface="Arial" panose="020B0604020202020204" pitchFamily="34" charset="0"/>
              </a:rPr>
              <a:t> set ourselves the challenging task to grow our intermediary relationships. </a:t>
            </a:r>
          </a:p>
          <a:p>
            <a:endParaRPr lang="en-GB" sz="1000" kern="1200" baseline="0" dirty="0">
              <a:solidFill>
                <a:schemeClr val="tx1"/>
              </a:solidFill>
              <a:effectLst/>
              <a:latin typeface="Arial" panose="020B0604020202020204" pitchFamily="34" charset="0"/>
              <a:ea typeface="+mn-ea"/>
              <a:cs typeface="Arial" panose="020B0604020202020204" pitchFamily="34" charset="0"/>
            </a:endParaRPr>
          </a:p>
          <a:p>
            <a:r>
              <a:rPr lang="en-GB" sz="1000" kern="1200" baseline="0" dirty="0">
                <a:solidFill>
                  <a:schemeClr val="tx1"/>
                </a:solidFill>
                <a:effectLst/>
                <a:latin typeface="Arial" panose="020B0604020202020204" pitchFamily="34" charset="0"/>
                <a:ea typeface="+mn-ea"/>
                <a:cs typeface="Arial" panose="020B0604020202020204" pitchFamily="34" charset="0"/>
              </a:rPr>
              <a:t>In May we had relationships with 229 intermediaries and now we currently stand at 504 intermediaries with who we are engaging with.  Looking at the membership of these intermediaries it gives us a reach of 5.8m employers.</a:t>
            </a:r>
          </a:p>
          <a:p>
            <a:endParaRPr lang="en-GB" sz="1000" kern="1200" baseline="0" dirty="0">
              <a:solidFill>
                <a:schemeClr val="tx1"/>
              </a:solidFill>
              <a:effectLst/>
              <a:latin typeface="Arial" panose="020B0604020202020204" pitchFamily="34" charset="0"/>
              <a:ea typeface="+mn-ea"/>
              <a:cs typeface="Arial" panose="020B0604020202020204" pitchFamily="34" charset="0"/>
            </a:endParaRPr>
          </a:p>
          <a:p>
            <a:r>
              <a:rPr lang="en-GB" sz="1000" kern="1200" baseline="0" dirty="0">
                <a:solidFill>
                  <a:schemeClr val="tx1"/>
                </a:solidFill>
                <a:effectLst/>
                <a:latin typeface="Arial" panose="020B0604020202020204" pitchFamily="34" charset="0"/>
                <a:ea typeface="+mn-ea"/>
                <a:cs typeface="Arial" panose="020B0604020202020204" pitchFamily="34" charset="0"/>
              </a:rPr>
              <a:t>To support this we have developed a new intermediary engagement strategy and account management framework.  Looking at improving our engagement with yourselves we have restructured the team to have sector lead areas, we have launched a closed networking group on LinkedIn where we can communicate with you better and faster and it gives you the opportunity to share best practice and ask questions.  </a:t>
            </a:r>
          </a:p>
          <a:p>
            <a:endParaRPr lang="en-GB" sz="1000" kern="1200" baseline="0" dirty="0">
              <a:solidFill>
                <a:schemeClr val="tx1"/>
              </a:solidFill>
              <a:effectLst/>
              <a:latin typeface="Arial" panose="020B0604020202020204" pitchFamily="34" charset="0"/>
              <a:ea typeface="+mn-ea"/>
              <a:cs typeface="Arial" panose="020B0604020202020204" pitchFamily="34" charset="0"/>
            </a:endParaRPr>
          </a:p>
          <a:p>
            <a:r>
              <a:rPr lang="en-GB" sz="1000" kern="1200" baseline="0" dirty="0">
                <a:solidFill>
                  <a:schemeClr val="tx1"/>
                </a:solidFill>
                <a:effectLst/>
                <a:latin typeface="Arial" panose="020B0604020202020204" pitchFamily="34" charset="0"/>
                <a:ea typeface="+mn-ea"/>
                <a:cs typeface="Arial" panose="020B0604020202020204" pitchFamily="34" charset="0"/>
              </a:rPr>
              <a:t>We had our first ever intermediary conference this year specifically where we launched our new intermediary ambassador network and partnership pledge where we can both commit to how we can work together as well as our initial development of a digital toolbox.  </a:t>
            </a:r>
          </a:p>
          <a:p>
            <a:endParaRPr lang="en-GB" sz="1000" kern="1200" baseline="0" dirty="0">
              <a:solidFill>
                <a:schemeClr val="tx1"/>
              </a:solidFill>
              <a:effectLst/>
              <a:latin typeface="Arial" panose="020B0604020202020204" pitchFamily="34" charset="0"/>
              <a:ea typeface="+mn-ea"/>
              <a:cs typeface="Arial" panose="020B0604020202020204" pitchFamily="34" charset="0"/>
            </a:endParaRPr>
          </a:p>
          <a:p>
            <a:r>
              <a:rPr lang="en-GB" sz="1000" kern="1200" baseline="0" dirty="0">
                <a:solidFill>
                  <a:schemeClr val="tx1"/>
                </a:solidFill>
                <a:effectLst/>
                <a:latin typeface="Arial" panose="020B0604020202020204" pitchFamily="34" charset="0"/>
                <a:ea typeface="+mn-ea"/>
                <a:cs typeface="Arial" panose="020B0604020202020204" pitchFamily="34" charset="0"/>
              </a:rPr>
              <a:t>Finally to improve our conversation with you we have adopted a single conversation approach to our engagement with you meaning that we will now work with you on all aspect of technical education including apprenticeships, traineeships, T levels and industry placement.  </a:t>
            </a:r>
          </a:p>
          <a:p>
            <a:endParaRPr lang="en-GB" sz="1000" kern="1200" baseline="0" dirty="0">
              <a:solidFill>
                <a:schemeClr val="tx1"/>
              </a:solidFill>
              <a:effectLst/>
              <a:latin typeface="Arial" panose="020B0604020202020204" pitchFamily="34" charset="0"/>
              <a:ea typeface="+mn-ea"/>
              <a:cs typeface="Arial" panose="020B0604020202020204" pitchFamily="34" charset="0"/>
            </a:endParaRPr>
          </a:p>
          <a:p>
            <a:endParaRPr lang="en-GB" sz="1000" b="1" kern="1200" baseline="0" dirty="0">
              <a:solidFill>
                <a:schemeClr val="tx1"/>
              </a:solidFill>
              <a:effectLst/>
              <a:latin typeface="Arial" panose="020B0604020202020204" pitchFamily="34" charset="0"/>
              <a:ea typeface="+mn-ea"/>
              <a:cs typeface="Arial" panose="020B0604020202020204" pitchFamily="34" charset="0"/>
            </a:endParaRPr>
          </a:p>
          <a:p>
            <a:r>
              <a:rPr lang="en-GB" sz="1000" b="0" kern="1200" baseline="0" dirty="0">
                <a:solidFill>
                  <a:schemeClr val="tx1"/>
                </a:solidFill>
                <a:effectLst/>
                <a:latin typeface="+mn-lt"/>
                <a:ea typeface="+mn-ea"/>
                <a:cs typeface="+mn-cs"/>
              </a:rPr>
              <a:t>….</a:t>
            </a:r>
            <a:endParaRPr lang="en-GB" sz="10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6133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0363"/>
            <a:ext cx="2559050" cy="1439862"/>
          </a:xfrm>
        </p:spPr>
      </p:sp>
      <p:sp>
        <p:nvSpPr>
          <p:cNvPr id="3" name="Notes Placeholder 2"/>
          <p:cNvSpPr>
            <a:spLocks noGrp="1"/>
          </p:cNvSpPr>
          <p:nvPr>
            <p:ph type="body" idx="1"/>
          </p:nvPr>
        </p:nvSpPr>
        <p:spPr>
          <a:xfrm>
            <a:off x="360363" y="1937267"/>
            <a:ext cx="5872486" cy="8792937"/>
          </a:xfrm>
        </p:spPr>
        <p:txBody>
          <a:bodyPr/>
          <a:lstStyle/>
          <a:p>
            <a:pPr marL="0" indent="0">
              <a:buFont typeface="Arial" panose="020B0604020202020204" pitchFamily="34" charset="0"/>
              <a:buNone/>
              <a:defRPr/>
            </a:pPr>
            <a:r>
              <a:rPr lang="en-GB" sz="1000" b="1" i="1" u="sng" dirty="0">
                <a:latin typeface="Arial" panose="020B0604020202020204" pitchFamily="34" charset="0"/>
                <a:cs typeface="Arial" panose="020B0604020202020204" pitchFamily="34" charset="0"/>
              </a:rPr>
              <a:t>On this slide, I want to bring you up to date with our transition and our expected timeline </a:t>
            </a:r>
          </a:p>
          <a:p>
            <a:pPr marL="0" indent="0">
              <a:buFont typeface="Arial" panose="020B0604020202020204" pitchFamily="34" charset="0"/>
              <a:buNone/>
              <a:defRPr/>
            </a:pPr>
            <a:endParaRPr lang="en-GB" sz="1000" b="1" i="1" u="sng"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1000" b="1" i="1" u="sng" dirty="0">
                <a:latin typeface="Arial" panose="020B0604020202020204" pitchFamily="34" charset="0"/>
                <a:cs typeface="Arial" panose="020B0604020202020204" pitchFamily="34" charset="0"/>
              </a:rPr>
              <a:t>So we have already confirmed - </a:t>
            </a:r>
            <a:r>
              <a:rPr lang="en-GB" sz="1000" dirty="0">
                <a:latin typeface="Arial" panose="020B0604020202020204" pitchFamily="34" charset="0"/>
                <a:cs typeface="Arial" panose="020B0604020202020204" pitchFamily="34" charset="0"/>
              </a:rPr>
              <a:t>We will be opening the Apprenticeship Service for reservations by smaller employers who do not pay the apprenticeship levy from January (for starts in January - March).  During this early stage of transition it is about opening an additional route to access apprenticeship funds with existing non levy procured contracts continuing to be a route for non-levy funding during 2020</a:t>
            </a:r>
          </a:p>
          <a:p>
            <a:pPr marL="171450" indent="-171450">
              <a:buFont typeface="Arial" panose="020B0604020202020204" pitchFamily="34" charset="0"/>
              <a:buChar char="•"/>
              <a:defRP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000" b="1" i="1" u="sng" dirty="0">
                <a:latin typeface="Arial" panose="020B0604020202020204" pitchFamily="34" charset="0"/>
                <a:cs typeface="Arial" panose="020B0604020202020204" pitchFamily="34" charset="0"/>
              </a:rPr>
              <a:t>This will mean - </a:t>
            </a:r>
            <a:r>
              <a:rPr lang="en-GB" sz="1000" dirty="0">
                <a:latin typeface="Arial" panose="020B0604020202020204" pitchFamily="34" charset="0"/>
                <a:cs typeface="Arial" panose="020B0604020202020204" pitchFamily="34" charset="0"/>
              </a:rPr>
              <a:t>Smaller employers who do not pay the apprenticeship levy, that record starts made on the service in the period January to March 2020 will be funded from additional budget that has been made available to support the transition. This</a:t>
            </a:r>
            <a:r>
              <a:rPr lang="en-GB" sz="1000" kern="1200" dirty="0">
                <a:solidFill>
                  <a:schemeClr val="tx1"/>
                </a:solidFill>
                <a:effectLst/>
                <a:latin typeface="Arial" panose="020B0604020202020204" pitchFamily="34" charset="0"/>
                <a:ea typeface="+mn-ea"/>
                <a:cs typeface="Arial" panose="020B0604020202020204" pitchFamily="34" charset="0"/>
              </a:rPr>
              <a:t> additional funding is available for up to 15,000 new starts on standards during the January to March period. Existing training providers will be able to access this funding if they are selected and contracted by a smaller employer.</a:t>
            </a:r>
          </a:p>
          <a:p>
            <a:r>
              <a:rPr lang="en-GB" sz="1000" kern="1200" dirty="0">
                <a:solidFill>
                  <a:schemeClr val="tx1"/>
                </a:solidFill>
                <a:effectLst/>
                <a:latin typeface="Arial" panose="020B0604020202020204" pitchFamily="34" charset="0"/>
                <a:ea typeface="+mn-ea"/>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000" b="1" i="1" u="sng" dirty="0">
                <a:latin typeface="Arial" panose="020B0604020202020204" pitchFamily="34" charset="0"/>
                <a:cs typeface="Arial" panose="020B0604020202020204" pitchFamily="34" charset="0"/>
              </a:rPr>
              <a:t>This will also mean - </a:t>
            </a:r>
            <a:r>
              <a:rPr lang="en-GB" sz="1000" dirty="0">
                <a:latin typeface="Arial" panose="020B0604020202020204" pitchFamily="34" charset="0"/>
                <a:cs typeface="Arial" panose="020B0604020202020204" pitchFamily="34" charset="0"/>
              </a:rPr>
              <a:t>Subject to provider agreement, employers will be able to select their apprenticeship training (standards only) from all </a:t>
            </a:r>
            <a:r>
              <a:rPr lang="en-GB" sz="1000" b="1" dirty="0">
                <a:latin typeface="Arial" panose="020B0604020202020204" pitchFamily="34" charset="0"/>
                <a:cs typeface="Arial" panose="020B0604020202020204" pitchFamily="34" charset="0"/>
              </a:rPr>
              <a:t>main</a:t>
            </a:r>
            <a:r>
              <a:rPr lang="en-GB" sz="1000" dirty="0">
                <a:latin typeface="Arial" panose="020B0604020202020204" pitchFamily="34" charset="0"/>
                <a:cs typeface="Arial" panose="020B0604020202020204" pitchFamily="34" charset="0"/>
              </a:rPr>
              <a:t>  organisations and institutions listed in the Register of Apprenticeship Training Providers (RoATP). </a:t>
            </a:r>
          </a:p>
          <a:p>
            <a:pPr marL="171450" indent="-171450">
              <a:buFont typeface="Arial" panose="020B0604020202020204" pitchFamily="34" charset="0"/>
              <a:buChar char="•"/>
              <a:defRP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000" dirty="0">
                <a:latin typeface="Arial" panose="020B0604020202020204" pitchFamily="34" charset="0"/>
                <a:cs typeface="Arial" panose="020B0604020202020204" pitchFamily="34" charset="0"/>
              </a:rPr>
              <a:t>We will control the total number of reservations each month and limit the number an employer can reserve to ensure we manage the budget. We will tell you more about how this will operate in the New Year.</a:t>
            </a:r>
          </a:p>
          <a:p>
            <a:pPr marL="0" indent="0">
              <a:buFont typeface="Arial" panose="020B0604020202020204" pitchFamily="34" charset="0"/>
              <a:buNone/>
              <a:defRP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000" dirty="0">
                <a:latin typeface="Arial" panose="020B0604020202020204" pitchFamily="34" charset="0"/>
                <a:cs typeface="Arial" panose="020B0604020202020204" pitchFamily="34" charset="0"/>
              </a:rPr>
              <a:t>We will be extending existing training provider contracts for delivery to non-levy paying employers for a further period and these procured contracts will remain a route for funding training to these employers.  We will confirm the duration and basis on which extensions were calculated in the New Year, as per our normal business cycle.  </a:t>
            </a:r>
          </a:p>
          <a:p>
            <a:pPr marL="171450" indent="-171450">
              <a:buFont typeface="Arial" panose="020B0604020202020204" pitchFamily="34" charset="0"/>
              <a:buChar char="•"/>
              <a:defRPr/>
            </a:pPr>
            <a:endParaRPr lang="en-GB"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sz="1000" b="1" i="1" u="sng" dirty="0">
                <a:latin typeface="Arial" panose="020B0604020202020204" pitchFamily="34" charset="0"/>
                <a:cs typeface="Arial" panose="020B0604020202020204" pitchFamily="34" charset="0"/>
              </a:rPr>
              <a:t>In terms of data </a:t>
            </a:r>
            <a:r>
              <a:rPr lang="en-GB" sz="1000" dirty="0">
                <a:latin typeface="Arial" panose="020B0604020202020204" pitchFamily="34" charset="0"/>
                <a:cs typeface="Arial" panose="020B0604020202020204" pitchFamily="34" charset="0"/>
              </a:rPr>
              <a:t>- Individualised Learner Records – ILR returns will still be a feature and will need to be completed </a:t>
            </a:r>
          </a:p>
          <a:p>
            <a:pPr marL="171450" indent="-171450">
              <a:buFont typeface="Arial" panose="020B0604020202020204" pitchFamily="34" charset="0"/>
              <a:buChar char="•"/>
              <a:defRPr/>
            </a:pP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focus during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period of ‘dual running’  is to support stability in the market – having listened to training provider and smaller employer concerns around this new way of working – and also to allow us more time to respond to feedback about the Apprenticeship Service from a range of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GB" sz="1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know and </a:t>
            </a:r>
            <a:r>
              <a:rPr kumimoji="0" lang="en-GB" sz="1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appreciate</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you </a:t>
            </a:r>
            <a:r>
              <a:rPr lang="en-GB" sz="1000" kern="1200" dirty="0">
                <a:solidFill>
                  <a:schemeClr val="tx1"/>
                </a:solidFill>
                <a:effectLst/>
                <a:latin typeface="Arial" panose="020B0604020202020204" pitchFamily="34" charset="0"/>
                <a:ea typeface="+mn-ea"/>
                <a:cs typeface="Arial" panose="020B0604020202020204" pitchFamily="34" charset="0"/>
              </a:rPr>
              <a:t>are keen </a:t>
            </a:r>
            <a:r>
              <a:rPr lang="en-GB" sz="1000" b="1" i="1" u="sng" kern="1200" dirty="0">
                <a:solidFill>
                  <a:schemeClr val="tx1"/>
                </a:solidFill>
                <a:effectLst/>
                <a:latin typeface="Arial" panose="020B0604020202020204" pitchFamily="34" charset="0"/>
                <a:ea typeface="+mn-ea"/>
                <a:cs typeface="Arial" panose="020B0604020202020204" pitchFamily="34" charset="0"/>
              </a:rPr>
              <a:t>and need  </a:t>
            </a:r>
            <a:r>
              <a:rPr lang="en-GB" sz="1000" kern="1200" dirty="0">
                <a:solidFill>
                  <a:schemeClr val="tx1"/>
                </a:solidFill>
                <a:effectLst/>
                <a:latin typeface="Arial" panose="020B0604020202020204" pitchFamily="34" charset="0"/>
                <a:ea typeface="+mn-ea"/>
                <a:cs typeface="Arial" panose="020B0604020202020204" pitchFamily="34" charset="0"/>
              </a:rPr>
              <a:t>to learn as much as possible, with as much notice as we can give on when things will change and what that will look like.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We are sharing a much as we can now</a:t>
            </a:r>
          </a:p>
          <a:p>
            <a:pPr marL="171450" indent="-171450">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It is our intention to open as I have described in January 2020 and we will share more, including an update on funding rules and spend controls, early in the new year. </a:t>
            </a:r>
          </a:p>
          <a:p>
            <a:pPr marL="171450" indent="-171450">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p>
            <a:r>
              <a:rPr lang="en-GB" sz="1000" b="1" dirty="0">
                <a:latin typeface="Arial" panose="020B0604020202020204" pitchFamily="34" charset="0"/>
                <a:cs typeface="Arial" panose="020B0604020202020204" pitchFamily="34" charset="0"/>
              </a:rPr>
              <a:t>We</a:t>
            </a:r>
            <a:r>
              <a:rPr lang="en-GB" sz="1000" b="1" baseline="0" dirty="0">
                <a:latin typeface="Arial" panose="020B0604020202020204" pitchFamily="34" charset="0"/>
                <a:cs typeface="Arial" panose="020B0604020202020204" pitchFamily="34" charset="0"/>
              </a:rPr>
              <a:t> want, and need, you to talk to your employers to help prepare them for what they need to do from January 2020 onwards.</a:t>
            </a:r>
            <a:endParaRPr lang="en-GB" sz="1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85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0363"/>
            <a:ext cx="2559050" cy="1439862"/>
          </a:xfrm>
        </p:spPr>
      </p:sp>
      <p:sp>
        <p:nvSpPr>
          <p:cNvPr id="3" name="Notes Placeholder 2"/>
          <p:cNvSpPr>
            <a:spLocks noGrp="1"/>
          </p:cNvSpPr>
          <p:nvPr>
            <p:ph type="body" idx="1"/>
          </p:nvPr>
        </p:nvSpPr>
        <p:spPr>
          <a:xfrm>
            <a:off x="360363" y="2385138"/>
            <a:ext cx="5486400" cy="3600450"/>
          </a:xfrm>
        </p:spPr>
        <p:txBody>
          <a:bodyPr/>
          <a:lstStyle/>
          <a:p>
            <a:r>
              <a:rPr lang="en-GB" sz="1000" b="0" dirty="0">
                <a:latin typeface="Arial" panose="020B0604020202020204" pitchFamily="34" charset="0"/>
                <a:cs typeface="Arial" panose="020B0604020202020204" pitchFamily="34" charset="0"/>
              </a:rPr>
              <a:t>There are a number</a:t>
            </a:r>
            <a:r>
              <a:rPr lang="en-GB" sz="1000" b="0" baseline="0" dirty="0">
                <a:latin typeface="Arial" panose="020B0604020202020204" pitchFamily="34" charset="0"/>
                <a:cs typeface="Arial" panose="020B0604020202020204" pitchFamily="34" charset="0"/>
              </a:rPr>
              <a:t> </a:t>
            </a:r>
            <a:r>
              <a:rPr lang="en-GB" altLang="en-US" sz="1000" b="0" dirty="0">
                <a:solidFill>
                  <a:schemeClr val="tx1"/>
                </a:solidFill>
              </a:rPr>
              <a:t>of different places that</a:t>
            </a:r>
            <a:r>
              <a:rPr lang="en-GB" altLang="en-US" sz="1000" b="0" baseline="0" dirty="0">
                <a:solidFill>
                  <a:schemeClr val="tx1"/>
                </a:solidFill>
              </a:rPr>
              <a:t> you an access </a:t>
            </a:r>
            <a:r>
              <a:rPr lang="en-GB" altLang="en-US" sz="1000" b="0" dirty="0">
                <a:solidFill>
                  <a:schemeClr val="tx1"/>
                </a:solidFill>
              </a:rPr>
              <a:t>additional support about the apprenticeship service.</a:t>
            </a:r>
          </a:p>
          <a:p>
            <a:endParaRPr lang="en-GB" sz="1000" b="0" dirty="0">
              <a:solidFill>
                <a:schemeClr val="tx1"/>
              </a:solidFill>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Keep checking out our </a:t>
            </a:r>
            <a:r>
              <a:rPr lang="en-GB" sz="1000" b="1" dirty="0">
                <a:latin typeface="Arial" panose="020B0604020202020204" pitchFamily="34" charset="0"/>
                <a:cs typeface="Arial" panose="020B0604020202020204" pitchFamily="34" charset="0"/>
              </a:rPr>
              <a:t>ESFAGOVUK YouTube channel </a:t>
            </a:r>
            <a:r>
              <a:rPr lang="en-GB" sz="1000" dirty="0">
                <a:latin typeface="Arial" panose="020B0604020202020204" pitchFamily="34" charset="0"/>
                <a:cs typeface="Arial" panose="020B0604020202020204" pitchFamily="34" charset="0"/>
              </a:rPr>
              <a:t>for the latest apprenticeship service videos</a:t>
            </a:r>
            <a:r>
              <a:rPr lang="en-GB" sz="1000" baseline="0" dirty="0">
                <a:latin typeface="Arial" panose="020B0604020202020204" pitchFamily="34" charset="0"/>
                <a:cs typeface="Arial" panose="020B0604020202020204" pitchFamily="34" charset="0"/>
              </a:rPr>
              <a:t> – you can find them on our </a:t>
            </a:r>
            <a:r>
              <a:rPr lang="en-GB" sz="1000" dirty="0">
                <a:latin typeface="Arial" panose="020B0604020202020204" pitchFamily="34" charset="0"/>
                <a:cs typeface="Arial" panose="020B0604020202020204" pitchFamily="34" charset="0"/>
              </a:rPr>
              <a:t>‘Using the apprenticeship service’ playlist.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are currently undertaking a review and refresh of all the existing videos to ensure they are as up to date as possible. In addition we will be making it easier for you to search for certain parts of the recording with a new contents page</a:t>
            </a:r>
            <a:r>
              <a:rPr lang="en-GB" sz="1000" baseline="0" dirty="0">
                <a:latin typeface="Arial" panose="020B0604020202020204" pitchFamily="34" charset="0"/>
                <a:cs typeface="Arial" panose="020B0604020202020204" pitchFamily="34" charset="0"/>
              </a:rPr>
              <a:t> for each video.</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plan to add more apprenticeship service videos in the future to support new releases, and we will also publish recordings of our webinars, including today’s…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please make sure you </a:t>
            </a:r>
            <a:r>
              <a:rPr lang="en-GB" sz="1000" b="1" dirty="0">
                <a:latin typeface="Arial" panose="020B0604020202020204" pitchFamily="34" charset="0"/>
                <a:cs typeface="Arial" panose="020B0604020202020204" pitchFamily="34" charset="0"/>
              </a:rPr>
              <a:t>subscribe </a:t>
            </a:r>
            <a:r>
              <a:rPr lang="en-GB" sz="1000" dirty="0">
                <a:latin typeface="Arial" panose="020B0604020202020204" pitchFamily="34" charset="0"/>
                <a:cs typeface="Arial" panose="020B0604020202020204" pitchFamily="34" charset="0"/>
              </a:rPr>
              <a:t>to our channel, and click the Bell Icon to get alerts when new content is uploaded.</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29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360363"/>
            <a:ext cx="2559050" cy="1439862"/>
          </a:xfrm>
        </p:spPr>
      </p:sp>
      <p:sp>
        <p:nvSpPr>
          <p:cNvPr id="3" name="Notes Placeholder 2"/>
          <p:cNvSpPr>
            <a:spLocks noGrp="1"/>
          </p:cNvSpPr>
          <p:nvPr>
            <p:ph type="body" idx="1"/>
          </p:nvPr>
        </p:nvSpPr>
        <p:spPr>
          <a:xfrm>
            <a:off x="360363" y="2086557"/>
            <a:ext cx="5486400" cy="6646895"/>
          </a:xfrm>
        </p:spPr>
        <p:txBody>
          <a:bodyPr/>
          <a:lstStyle/>
          <a:p>
            <a:pPr marL="0" indent="0" algn="l" defTabSz="914400" rtl="0" eaLnBrk="1" latinLnBrk="0" hangingPunct="1">
              <a:buFont typeface="Arial" panose="020B0604020202020204" pitchFamily="34" charset="0"/>
              <a:buNone/>
            </a:pPr>
            <a:r>
              <a:rPr lang="en-GB" sz="800" dirty="0">
                <a:solidFill>
                  <a:schemeClr val="tx1"/>
                </a:solidFill>
                <a:latin typeface="Arial" panose="020B0604020202020204" pitchFamily="34" charset="0"/>
                <a:cs typeface="Arial" panose="020B0604020202020204" pitchFamily="34" charset="0"/>
              </a:rPr>
              <a:t>To register for our </a:t>
            </a:r>
            <a:r>
              <a:rPr lang="en-GB" sz="800" b="1" dirty="0">
                <a:solidFill>
                  <a:schemeClr val="tx1"/>
                </a:solidFill>
                <a:latin typeface="Arial" panose="020B0604020202020204" pitchFamily="34" charset="0"/>
                <a:cs typeface="Arial" panose="020B0604020202020204" pitchFamily="34" charset="0"/>
              </a:rPr>
              <a:t>future webinars</a:t>
            </a:r>
            <a:r>
              <a:rPr lang="en-GB" sz="800" b="1" baseline="0" dirty="0">
                <a:solidFill>
                  <a:schemeClr val="tx1"/>
                </a:solidFill>
                <a:latin typeface="Arial" panose="020B0604020202020204" pitchFamily="34" charset="0"/>
                <a:cs typeface="Arial" panose="020B0604020202020204" pitchFamily="34" charset="0"/>
              </a:rPr>
              <a:t> </a:t>
            </a:r>
            <a:r>
              <a:rPr lang="en-GB" sz="800" baseline="0" dirty="0">
                <a:solidFill>
                  <a:schemeClr val="tx1"/>
                </a:solidFill>
                <a:latin typeface="Arial" panose="020B0604020202020204" pitchFamily="34" charset="0"/>
                <a:cs typeface="Arial" panose="020B0604020202020204" pitchFamily="34" charset="0"/>
              </a:rPr>
              <a:t>you should follow the link: </a:t>
            </a:r>
          </a:p>
          <a:p>
            <a:pPr marL="0" indent="0" algn="l" defTabSz="914400" rtl="0" eaLnBrk="1" latinLnBrk="0" hangingPunct="1">
              <a:buFont typeface="Arial" panose="020B0604020202020204" pitchFamily="34" charset="0"/>
              <a:buNone/>
            </a:pPr>
            <a:r>
              <a:rPr lang="en-GB" sz="1000" b="1" kern="1200" dirty="0">
                <a:solidFill>
                  <a:schemeClr val="tx1"/>
                </a:solidFill>
                <a:effectLst/>
                <a:latin typeface="+mn-lt"/>
                <a:ea typeface="+mn-ea"/>
                <a:cs typeface="+mn-cs"/>
              </a:rPr>
              <a:t>www dot gotostage, dot com, forward slash, channel, forward slash, apprenticeship service webinars</a:t>
            </a:r>
          </a:p>
          <a:p>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Other ways to stay up to date include our </a:t>
            </a:r>
            <a:r>
              <a:rPr lang="en-GB" sz="1000" b="1" dirty="0">
                <a:solidFill>
                  <a:schemeClr val="tx1"/>
                </a:solidFill>
                <a:latin typeface="Arial" panose="020B0604020202020204" pitchFamily="34" charset="0"/>
                <a:cs typeface="Arial" panose="020B0604020202020204" pitchFamily="34" charset="0"/>
              </a:rPr>
              <a:t>ESFA</a:t>
            </a:r>
            <a:r>
              <a:rPr lang="en-GB" sz="1000" dirty="0">
                <a:solidFill>
                  <a:schemeClr val="tx1"/>
                </a:solidFill>
                <a:latin typeface="Arial" panose="020B0604020202020204" pitchFamily="34" charset="0"/>
                <a:cs typeface="Arial" panose="020B0604020202020204" pitchFamily="34" charset="0"/>
              </a:rPr>
              <a:t> </a:t>
            </a:r>
            <a:r>
              <a:rPr lang="en-GB" sz="1000" b="1" dirty="0">
                <a:solidFill>
                  <a:schemeClr val="tx1"/>
                </a:solidFill>
                <a:latin typeface="Arial" panose="020B0604020202020204" pitchFamily="34" charset="0"/>
                <a:cs typeface="Arial" panose="020B0604020202020204" pitchFamily="34" charset="0"/>
              </a:rPr>
              <a:t>Digital Blog</a:t>
            </a:r>
            <a:r>
              <a:rPr lang="en-GB" sz="1000" dirty="0">
                <a:solidFill>
                  <a:schemeClr val="tx1"/>
                </a:solidFill>
                <a:latin typeface="Arial" panose="020B0604020202020204" pitchFamily="34" charset="0"/>
                <a:cs typeface="Arial" panose="020B0604020202020204" pitchFamily="34" charset="0"/>
              </a:rPr>
              <a:t>.  </a:t>
            </a:r>
          </a:p>
          <a:p>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You can find them</a:t>
            </a:r>
            <a:r>
              <a:rPr lang="en-GB" sz="1000" baseline="0" dirty="0">
                <a:solidFill>
                  <a:schemeClr val="tx1"/>
                </a:solidFill>
                <a:latin typeface="Arial" panose="020B0604020202020204" pitchFamily="34" charset="0"/>
                <a:cs typeface="Arial" panose="020B0604020202020204" pitchFamily="34" charset="0"/>
              </a:rPr>
              <a:t> at </a:t>
            </a:r>
            <a:r>
              <a:rPr lang="en-GB" sz="1000" b="1" dirty="0">
                <a:solidFill>
                  <a:schemeClr val="tx1"/>
                </a:solidFill>
                <a:latin typeface="Arial" panose="020B0604020202020204" pitchFamily="34" charset="0"/>
                <a:cs typeface="Arial" panose="020B0604020202020204" pitchFamily="34" charset="0"/>
              </a:rPr>
              <a:t>sfadigital, dot blog, dot</a:t>
            </a:r>
            <a:r>
              <a:rPr lang="en-GB" sz="1000" b="1" baseline="0" dirty="0">
                <a:solidFill>
                  <a:schemeClr val="tx1"/>
                </a:solidFill>
                <a:latin typeface="Arial" panose="020B0604020202020204" pitchFamily="34" charset="0"/>
                <a:cs typeface="Arial" panose="020B0604020202020204" pitchFamily="34" charset="0"/>
              </a:rPr>
              <a:t> </a:t>
            </a:r>
            <a:r>
              <a:rPr lang="en-GB" sz="1000" b="1" dirty="0">
                <a:solidFill>
                  <a:schemeClr val="tx1"/>
                </a:solidFill>
                <a:latin typeface="Arial" panose="020B0604020202020204" pitchFamily="34" charset="0"/>
                <a:cs typeface="Arial" panose="020B0604020202020204" pitchFamily="34" charset="0"/>
              </a:rPr>
              <a:t>gov, dot uk</a:t>
            </a:r>
          </a:p>
          <a:p>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We publish a new blog around once a fortnight and they cover a range of subjects including things like </a:t>
            </a:r>
          </a:p>
          <a:p>
            <a:pPr marL="279926" indent="-279926">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Withdrawal of Frameworks</a:t>
            </a:r>
          </a:p>
          <a:p>
            <a:pPr marL="279926" indent="-279926">
              <a:buFont typeface="Arial" panose="020B0604020202020204" pitchFamily="34" charset="0"/>
              <a:buChar char="•"/>
            </a:pPr>
            <a:r>
              <a:rPr lang="en-GB" sz="1000" dirty="0">
                <a:solidFill>
                  <a:schemeClr val="tx1"/>
                </a:solidFill>
                <a:latin typeface="Arial" panose="020B0604020202020204" pitchFamily="34" charset="0"/>
                <a:cs typeface="Arial" panose="020B0604020202020204" pitchFamily="34" charset="0"/>
              </a:rPr>
              <a:t>New developments in the service….</a:t>
            </a:r>
          </a:p>
          <a:p>
            <a:pPr marL="1134730" indent="-1134730">
              <a:buFontTx/>
              <a:buChar char="-"/>
            </a:pPr>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We will also put articles for employers and providers into our monthly </a:t>
            </a:r>
            <a:r>
              <a:rPr lang="en-GB" sz="1000" b="1" dirty="0">
                <a:solidFill>
                  <a:schemeClr val="tx1"/>
                </a:solidFill>
                <a:latin typeface="Arial" panose="020B0604020202020204" pitchFamily="34" charset="0"/>
                <a:cs typeface="Arial" panose="020B0604020202020204" pitchFamily="34" charset="0"/>
              </a:rPr>
              <a:t>Business Update</a:t>
            </a:r>
            <a:r>
              <a:rPr lang="en-GB" sz="1000" dirty="0">
                <a:solidFill>
                  <a:schemeClr val="tx1"/>
                </a:solidFill>
                <a:latin typeface="Arial" panose="020B0604020202020204" pitchFamily="34" charset="0"/>
                <a:cs typeface="Arial" panose="020B0604020202020204" pitchFamily="34" charset="0"/>
              </a:rPr>
              <a:t> newsletter. </a:t>
            </a:r>
          </a:p>
          <a:p>
            <a:endParaRPr lang="en-GB" sz="100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If your employers have any specific queries about the apprenticeship service, they can use the new </a:t>
            </a:r>
            <a:r>
              <a:rPr lang="en-GB" sz="1000" b="1" dirty="0">
                <a:solidFill>
                  <a:schemeClr val="tx1"/>
                </a:solidFill>
                <a:latin typeface="Arial" panose="020B0604020202020204" pitchFamily="34" charset="0"/>
                <a:cs typeface="Arial" panose="020B0604020202020204" pitchFamily="34" charset="0"/>
              </a:rPr>
              <a:t>Self-Service Support Tool</a:t>
            </a:r>
            <a:r>
              <a:rPr lang="en-GB" sz="1000" dirty="0">
                <a:solidFill>
                  <a:schemeClr val="tx1"/>
                </a:solidFill>
                <a:latin typeface="Arial" panose="020B0604020202020204" pitchFamily="34" charset="0"/>
                <a:cs typeface="Arial" panose="020B0604020202020204" pitchFamily="34" charset="0"/>
              </a:rPr>
              <a:t>,</a:t>
            </a:r>
            <a:r>
              <a:rPr lang="en-GB" sz="1000" baseline="0" dirty="0">
                <a:solidFill>
                  <a:schemeClr val="tx1"/>
                </a:solidFill>
                <a:latin typeface="Arial" panose="020B0604020202020204" pitchFamily="34" charset="0"/>
                <a:cs typeface="Arial" panose="020B0604020202020204" pitchFamily="34" charset="0"/>
              </a:rPr>
              <a:t> on </a:t>
            </a:r>
          </a:p>
          <a:p>
            <a:r>
              <a:rPr lang="en-GB" sz="1000" b="1" baseline="0" dirty="0">
                <a:solidFill>
                  <a:schemeClr val="tx1"/>
                </a:solidFill>
                <a:latin typeface="Arial" panose="020B0604020202020204" pitchFamily="34" charset="0"/>
                <a:cs typeface="Arial" panose="020B0604020202020204" pitchFamily="34" charset="0"/>
              </a:rPr>
              <a:t>help dot apprenticeships, dot education, dot gov, dot uk, </a:t>
            </a:r>
            <a:r>
              <a:rPr lang="en-GB" sz="1000" baseline="0" dirty="0">
                <a:solidFill>
                  <a:schemeClr val="tx1"/>
                </a:solidFill>
                <a:latin typeface="Arial" panose="020B0604020202020204" pitchFamily="34" charset="0"/>
                <a:cs typeface="Arial" panose="020B0604020202020204" pitchFamily="34" charset="0"/>
              </a:rPr>
              <a:t>or </a:t>
            </a:r>
          </a:p>
          <a:p>
            <a:endParaRPr lang="en-GB" sz="1000" baseline="0" dirty="0">
              <a:solidFill>
                <a:schemeClr val="tx1"/>
              </a:solidFill>
              <a:latin typeface="Arial" panose="020B0604020202020204" pitchFamily="34" charset="0"/>
              <a:cs typeface="Arial" panose="020B0604020202020204" pitchFamily="34" charset="0"/>
            </a:endParaRPr>
          </a:p>
          <a:p>
            <a:r>
              <a:rPr lang="en-GB" sz="1000" dirty="0">
                <a:solidFill>
                  <a:schemeClr val="tx1"/>
                </a:solidFill>
                <a:latin typeface="Arial" panose="020B0604020202020204" pitchFamily="34" charset="0"/>
                <a:cs typeface="Arial" panose="020B0604020202020204" pitchFamily="34" charset="0"/>
              </a:rPr>
              <a:t>they can</a:t>
            </a:r>
            <a:r>
              <a:rPr lang="en-GB" sz="1000" baseline="0" dirty="0">
                <a:solidFill>
                  <a:schemeClr val="tx1"/>
                </a:solidFill>
                <a:latin typeface="Arial" panose="020B0604020202020204" pitchFamily="34" charset="0"/>
                <a:cs typeface="Arial" panose="020B0604020202020204" pitchFamily="34" charset="0"/>
              </a:rPr>
              <a:t> </a:t>
            </a:r>
            <a:r>
              <a:rPr lang="en-GB" sz="1000" dirty="0">
                <a:solidFill>
                  <a:schemeClr val="tx1"/>
                </a:solidFill>
                <a:latin typeface="Arial" panose="020B0604020202020204" pitchFamily="34" charset="0"/>
                <a:cs typeface="Arial" panose="020B0604020202020204" pitchFamily="34" charset="0"/>
              </a:rPr>
              <a:t>contact the apprenticeship helpline on </a:t>
            </a:r>
            <a:r>
              <a:rPr lang="en-GB" sz="1000" b="1" dirty="0">
                <a:solidFill>
                  <a:schemeClr val="tx1"/>
                </a:solidFill>
                <a:latin typeface="Arial" panose="020B0604020202020204" pitchFamily="34" charset="0"/>
                <a:cs typeface="Arial" panose="020B0604020202020204" pitchFamily="34" charset="0"/>
              </a:rPr>
              <a:t>0 8000 150 6000 </a:t>
            </a:r>
            <a:r>
              <a:rPr lang="en-GB" sz="1000" dirty="0">
                <a:solidFill>
                  <a:schemeClr val="tx1"/>
                </a:solidFill>
                <a:latin typeface="Arial" panose="020B0604020202020204" pitchFamily="34" charset="0"/>
                <a:cs typeface="Arial" panose="020B0604020202020204" pitchFamily="34" charset="0"/>
              </a:rPr>
              <a:t>to speak to one of our advisers., or  </a:t>
            </a:r>
          </a:p>
          <a:p>
            <a:endParaRPr lang="en-GB" sz="1000" dirty="0">
              <a:solidFill>
                <a:schemeClr val="tx1"/>
              </a:solidFill>
              <a:latin typeface="Arial" panose="020B0604020202020204" pitchFamily="34" charset="0"/>
              <a:cs typeface="Arial" panose="020B0604020202020204" pitchFamily="34" charset="0"/>
            </a:endParaRPr>
          </a:p>
          <a:p>
            <a:r>
              <a:rPr lang="en-GB" sz="1000" b="0" dirty="0">
                <a:latin typeface="Arial" panose="020B0604020202020204" pitchFamily="34" charset="0"/>
                <a:cs typeface="Arial" panose="020B0604020202020204" pitchFamily="34" charset="0"/>
              </a:rPr>
              <a:t>email</a:t>
            </a:r>
            <a:r>
              <a:rPr lang="en-GB" sz="1000" b="1" dirty="0">
                <a:latin typeface="Arial" panose="020B0604020202020204" pitchFamily="34" charset="0"/>
                <a:cs typeface="Arial" panose="020B0604020202020204" pitchFamily="34" charset="0"/>
              </a:rPr>
              <a:t> helpdesk @, manage dash apprenticeships, dot service, dot gov, dot uk</a:t>
            </a:r>
            <a:r>
              <a:rPr lang="en-GB"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contact details are on</a:t>
            </a:r>
            <a:r>
              <a:rPr lang="en-GB" sz="1000" baseline="0" dirty="0">
                <a:latin typeface="Arial" panose="020B0604020202020204" pitchFamily="34" charset="0"/>
                <a:cs typeface="Arial" panose="020B0604020202020204" pitchFamily="34" charset="0"/>
              </a:rPr>
              <a:t> the slide.</a:t>
            </a:r>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And If you don’t already, then I would also suggest that you follow us on</a:t>
            </a:r>
            <a:r>
              <a:rPr kumimoji="0" lang="en-GB" sz="1000" b="1" i="0" u="none" strike="noStrike" kern="1200" cap="none" spc="0" normalizeH="0" baseline="0" noProof="0" dirty="0">
                <a:ln>
                  <a:noFill/>
                </a:ln>
                <a:solidFill>
                  <a:prstClr val="black"/>
                </a:solidFill>
                <a:effectLst/>
                <a:uLnTx/>
                <a:uFillTx/>
                <a:latin typeface="+mn-lt"/>
                <a:ea typeface="+mn-ea"/>
                <a:cs typeface="+mn-cs"/>
              </a:rPr>
              <a:t> twitter @ESFAdigital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Thank you…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92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71934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156958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253005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145450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1503" y="1981201"/>
            <a:ext cx="10148992" cy="830997"/>
          </a:xfrm>
          <a:prstGeom prst="rect">
            <a:avLst/>
          </a:prstGeom>
        </p:spPr>
        <p:txBody>
          <a:bodyPr wrap="square" lIns="0" tIns="0" rIns="0" bIns="0">
            <a:spAutoFit/>
          </a:bodyPr>
          <a:lstStyle>
            <a:lvl1pPr>
              <a:defRPr sz="5400" b="1" i="0">
                <a:solidFill>
                  <a:srgbClr val="104F75"/>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GB" dirty="0"/>
              <a:t>Insert presentation title here 00/00/2016</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3878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GB" dirty="0"/>
              <a:t>Insert presentation title here 00/00/2016</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69878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GB" dirty="0"/>
              <a:t>Insert presentation title here 00/00/2016</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926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04F7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GB" dirty="0"/>
              <a:t>Insert presentation title here 00/00/2016</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0740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GB" dirty="0"/>
              <a:t>Insert presentation title here 00/00/2016</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55874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0D9F-DE46-5949-BE16-B5CDC46CC2D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BCA59AD-5968-1B4C-B7AC-961C5D308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96C6EF-A72A-5849-AD82-0618D94DAFC7}"/>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5" name="Footer Placeholder 4">
            <a:extLst>
              <a:ext uri="{FF2B5EF4-FFF2-40B4-BE49-F238E27FC236}">
                <a16:creationId xmlns:a16="http://schemas.microsoft.com/office/drawing/2014/main" id="{73E292C1-758E-C24D-A169-B593722DBD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EE2F4A-E810-BB4C-A737-D181E0057538}"/>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3074234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CFC6-0344-FE4B-B209-1DE9A508A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E745B7-FD23-9D47-AAA8-12559DD2DB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FD912-634D-7040-8E7D-3070C2AB8C72}"/>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5" name="Footer Placeholder 4">
            <a:extLst>
              <a:ext uri="{FF2B5EF4-FFF2-40B4-BE49-F238E27FC236}">
                <a16:creationId xmlns:a16="http://schemas.microsoft.com/office/drawing/2014/main" id="{4F9A5AB0-0F84-7F46-9A65-04F08390C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52DFC-003E-CD40-B893-0390525266AE}"/>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208654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134367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F546-0070-1E43-BE7E-20A6B8BEF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1E8013-EECB-1D42-8AF7-61C94CEDD2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B4E3AD-6287-2741-980B-9BE8030B5ADA}"/>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5" name="Footer Placeholder 4">
            <a:extLst>
              <a:ext uri="{FF2B5EF4-FFF2-40B4-BE49-F238E27FC236}">
                <a16:creationId xmlns:a16="http://schemas.microsoft.com/office/drawing/2014/main" id="{7054F3A5-72C1-1B4C-953B-F42EA625F2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774B96-BDCB-514B-BDE7-24FA1EC78FCD}"/>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372676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046C-5736-A042-90F5-FB7966055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FC1CF-F759-F048-8147-5D1C927A69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239C08-62EB-124B-98EF-9F40406B74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FEB9C-2192-8547-AA30-5C3F017FCD9C}"/>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6" name="Footer Placeholder 5">
            <a:extLst>
              <a:ext uri="{FF2B5EF4-FFF2-40B4-BE49-F238E27FC236}">
                <a16:creationId xmlns:a16="http://schemas.microsoft.com/office/drawing/2014/main" id="{041C668D-4C9A-ED49-88DB-0C17CFA69F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82F536-081A-724C-BD48-6814C264E55B}"/>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2336024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7E29-854B-3F43-A515-6F64B19AF7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D55FEB-903F-4B44-84E2-E578D3C64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D7E3BE-7BB8-A04C-80C0-8215D6C26A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44941E-2270-1B48-8614-7B179726A0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3CB59F-4806-BA43-86AA-79EB9388E1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C2D1AE-B28E-064A-A0F9-39C07CCA7917}"/>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8" name="Footer Placeholder 7">
            <a:extLst>
              <a:ext uri="{FF2B5EF4-FFF2-40B4-BE49-F238E27FC236}">
                <a16:creationId xmlns:a16="http://schemas.microsoft.com/office/drawing/2014/main" id="{3B4427EB-C07B-294C-80B9-83595B0B0D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F6D73A-7F2C-6C43-8361-322010313C37}"/>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3603841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78D-7ABD-FC46-B80F-E330F0DCEC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32671A-3343-B649-AC0C-83D0D572A665}"/>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4" name="Footer Placeholder 3">
            <a:extLst>
              <a:ext uri="{FF2B5EF4-FFF2-40B4-BE49-F238E27FC236}">
                <a16:creationId xmlns:a16="http://schemas.microsoft.com/office/drawing/2014/main" id="{BB890C2F-321F-DC46-88E7-266DB1C722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F942CA-98F5-EB43-BDCF-DC28741258AB}"/>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1230384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CA6BB-D384-4848-B6AE-39220F889CC6}"/>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3" name="Footer Placeholder 2">
            <a:extLst>
              <a:ext uri="{FF2B5EF4-FFF2-40B4-BE49-F238E27FC236}">
                <a16:creationId xmlns:a16="http://schemas.microsoft.com/office/drawing/2014/main" id="{D3912360-9D9A-CC42-BC23-7E90A25595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0395DB-50D5-6649-985E-B021EA447DB7}"/>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1777136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499F-6023-CB48-82CE-67C76A892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2BED9-F15D-1147-ACC4-0AAD711594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CB0F8-58EF-D94D-95FA-0A2C997EF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ED00CB-231C-6D49-A605-61D25B5513DB}"/>
              </a:ext>
            </a:extLst>
          </p:cNvPr>
          <p:cNvSpPr>
            <a:spLocks noGrp="1"/>
          </p:cNvSpPr>
          <p:nvPr>
            <p:ph type="dt" sz="half" idx="10"/>
          </p:nvPr>
        </p:nvSpPr>
        <p:spPr/>
        <p:txBody>
          <a:bodyPr/>
          <a:lstStyle/>
          <a:p>
            <a:fld id="{6FCE0A40-0B70-B442-B518-0C46DC6DCEA5}" type="datetimeFigureOut">
              <a:rPr lang="en-US" smtClean="0"/>
              <a:t>12/17/2019</a:t>
            </a:fld>
            <a:endParaRPr lang="en-US" dirty="0"/>
          </a:p>
        </p:txBody>
      </p:sp>
      <p:sp>
        <p:nvSpPr>
          <p:cNvPr id="6" name="Footer Placeholder 5">
            <a:extLst>
              <a:ext uri="{FF2B5EF4-FFF2-40B4-BE49-F238E27FC236}">
                <a16:creationId xmlns:a16="http://schemas.microsoft.com/office/drawing/2014/main" id="{ACE6C2E2-0FF7-CD4D-9F86-741404B649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0461FC-8BA3-0A42-BB4E-386E43D12233}"/>
              </a:ext>
            </a:extLst>
          </p:cNvPr>
          <p:cNvSpPr>
            <a:spLocks noGrp="1"/>
          </p:cNvSpPr>
          <p:nvPr>
            <p:ph type="sldNum" sz="quarter" idx="12"/>
          </p:nvPr>
        </p:nvSpPr>
        <p:spPr/>
        <p:txBody>
          <a:bodyPr/>
          <a:lstStyle/>
          <a:p>
            <a:fld id="{6729EC7B-CC96-FF4B-BF0C-6BC60AE5DB7C}" type="slidenum">
              <a:rPr lang="en-US" smtClean="0"/>
              <a:t>‹#›</a:t>
            </a:fld>
            <a:endParaRPr lang="en-US" dirty="0"/>
          </a:p>
        </p:txBody>
      </p:sp>
    </p:spTree>
    <p:extLst>
      <p:ext uri="{BB962C8B-B14F-4D97-AF65-F5344CB8AC3E}">
        <p14:creationId xmlns:p14="http://schemas.microsoft.com/office/powerpoint/2010/main" val="233489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9BD4942F-9739-4923-8515-15595173A672}"/>
              </a:ext>
            </a:extLst>
          </p:cNvPr>
          <p:cNvSpPr>
            <a:spLocks noGrp="1"/>
          </p:cNvSpPr>
          <p:nvPr>
            <p:ph type="body" sz="quarter" idx="10" hasCustomPrompt="1"/>
          </p:nvPr>
        </p:nvSpPr>
        <p:spPr>
          <a:xfrm>
            <a:off x="772105" y="845390"/>
            <a:ext cx="10481003" cy="835156"/>
          </a:xfrm>
          <a:prstGeom prst="rect">
            <a:avLst/>
          </a:prstGeom>
        </p:spPr>
        <p:txBody>
          <a:bodyPr>
            <a:normAutofit/>
          </a:bodyPr>
          <a:lstStyle>
            <a:lvl1pPr marL="0" indent="0">
              <a:buNone/>
              <a:defRPr sz="4400">
                <a:solidFill>
                  <a:schemeClr val="tx1"/>
                </a:solidFill>
                <a:latin typeface="Nobel Bold" panose="02000803040000020004" pitchFamily="50" charset="0"/>
              </a:defRPr>
            </a:lvl1pPr>
          </a:lstStyle>
          <a:p>
            <a:pPr lvl="0"/>
            <a:r>
              <a:rPr lang="en-GB" dirty="0"/>
              <a:t>Title</a:t>
            </a:r>
          </a:p>
        </p:txBody>
      </p:sp>
      <p:sp>
        <p:nvSpPr>
          <p:cNvPr id="13" name="Text Placeholder 6">
            <a:extLst>
              <a:ext uri="{FF2B5EF4-FFF2-40B4-BE49-F238E27FC236}">
                <a16:creationId xmlns:a16="http://schemas.microsoft.com/office/drawing/2014/main" id="{C6040D77-B49B-4021-B697-1A639D8965E8}"/>
              </a:ext>
            </a:extLst>
          </p:cNvPr>
          <p:cNvSpPr>
            <a:spLocks noGrp="1"/>
          </p:cNvSpPr>
          <p:nvPr>
            <p:ph type="body" sz="quarter" idx="15" hasCustomPrompt="1"/>
          </p:nvPr>
        </p:nvSpPr>
        <p:spPr>
          <a:xfrm>
            <a:off x="772104" y="1773222"/>
            <a:ext cx="10481003" cy="3807446"/>
          </a:xfrm>
          <a:prstGeom prst="rect">
            <a:avLst/>
          </a:prstGeom>
        </p:spPr>
        <p:txBody>
          <a:bodyPr>
            <a:normAutofit/>
          </a:bodyPr>
          <a:lstStyle>
            <a:lvl1pPr marL="0" indent="0">
              <a:buNone/>
              <a:defRPr sz="2800" i="0">
                <a:solidFill>
                  <a:schemeClr val="tx1"/>
                </a:solidFill>
                <a:latin typeface="Nobel Regular" panose="02000603030000020004" pitchFamily="50" charset="0"/>
              </a:defRPr>
            </a:lvl1pPr>
          </a:lstStyle>
          <a:p>
            <a:pPr lvl="0"/>
            <a:r>
              <a:rPr lang="en-GB" dirty="0"/>
              <a:t>Organisation</a:t>
            </a:r>
          </a:p>
        </p:txBody>
      </p:sp>
    </p:spTree>
    <p:extLst>
      <p:ext uri="{BB962C8B-B14F-4D97-AF65-F5344CB8AC3E}">
        <p14:creationId xmlns:p14="http://schemas.microsoft.com/office/powerpoint/2010/main" val="398151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95F69D-91FF-4579-9133-E20063DE769B}"/>
              </a:ext>
            </a:extLst>
          </p:cNvPr>
          <p:cNvSpPr>
            <a:spLocks noGrp="1"/>
          </p:cNvSpPr>
          <p:nvPr>
            <p:ph type="body" sz="quarter" idx="10" hasCustomPrompt="1"/>
          </p:nvPr>
        </p:nvSpPr>
        <p:spPr>
          <a:xfrm>
            <a:off x="327674" y="1916971"/>
            <a:ext cx="7741739" cy="1835150"/>
          </a:xfrm>
        </p:spPr>
        <p:txBody>
          <a:bodyPr>
            <a:noAutofit/>
          </a:bodyPr>
          <a:lstStyle>
            <a:lvl1pPr marL="0" indent="0">
              <a:buNone/>
              <a:defRPr sz="6600">
                <a:latin typeface="Nobel Bold" panose="02000803040000020004" pitchFamily="50" charset="0"/>
              </a:defRPr>
            </a:lvl1pPr>
          </a:lstStyle>
          <a:p>
            <a:pPr lvl="0"/>
            <a:r>
              <a:rPr lang="en-GB" dirty="0"/>
              <a:t>Presentation Name</a:t>
            </a:r>
          </a:p>
        </p:txBody>
      </p:sp>
    </p:spTree>
    <p:extLst>
      <p:ext uri="{BB962C8B-B14F-4D97-AF65-F5344CB8AC3E}">
        <p14:creationId xmlns:p14="http://schemas.microsoft.com/office/powerpoint/2010/main" val="3900269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424093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99924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133520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9874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426388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9396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E908B3-A112-43FA-9B02-677F4712B532}" type="datetimeFigureOut">
              <a:rPr lang="en-GB" smtClean="0"/>
              <a:t>17/12/19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AC789E-529C-4344-98BF-3CD6FCFD9275}" type="slidenum">
              <a:rPr lang="en-GB" smtClean="0"/>
              <a:t>‹#›</a:t>
            </a:fld>
            <a:endParaRPr lang="en-GB" dirty="0"/>
          </a:p>
        </p:txBody>
      </p:sp>
    </p:spTree>
    <p:extLst>
      <p:ext uri="{BB962C8B-B14F-4D97-AF65-F5344CB8AC3E}">
        <p14:creationId xmlns:p14="http://schemas.microsoft.com/office/powerpoint/2010/main" val="329088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908B3-A112-43FA-9B02-677F4712B532}" type="datetimeFigureOut">
              <a:rPr lang="en-GB" smtClean="0"/>
              <a:t>17/12/19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C789E-529C-4344-98BF-3CD6FCFD9275}" type="slidenum">
              <a:rPr lang="en-GB" smtClean="0"/>
              <a:t>‹#›</a:t>
            </a:fld>
            <a:endParaRPr lang="en-GB" dirty="0"/>
          </a:p>
        </p:txBody>
      </p:sp>
    </p:spTree>
    <p:extLst>
      <p:ext uri="{BB962C8B-B14F-4D97-AF65-F5344CB8AC3E}">
        <p14:creationId xmlns:p14="http://schemas.microsoft.com/office/powerpoint/2010/main" val="48364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4388" y="471718"/>
            <a:ext cx="10543221" cy="496569"/>
          </a:xfrm>
          <a:prstGeom prst="rect">
            <a:avLst/>
          </a:prstGeom>
        </p:spPr>
        <p:txBody>
          <a:bodyPr wrap="square" lIns="0" tIns="0" rIns="0" bIns="0">
            <a:spAutoFit/>
          </a:bodyPr>
          <a:lstStyle>
            <a:lvl1pPr>
              <a:defRPr sz="3200" b="1" i="0">
                <a:solidFill>
                  <a:srgbClr val="104F75"/>
                </a:solidFill>
                <a:latin typeface="Arial"/>
                <a:cs typeface="Arial"/>
              </a:defRPr>
            </a:lvl1pPr>
          </a:lstStyle>
          <a:p>
            <a:endParaRPr/>
          </a:p>
        </p:txBody>
      </p:sp>
      <p:sp>
        <p:nvSpPr>
          <p:cNvPr id="3" name="Holder 3"/>
          <p:cNvSpPr>
            <a:spLocks noGrp="1"/>
          </p:cNvSpPr>
          <p:nvPr>
            <p:ph type="body" idx="1"/>
          </p:nvPr>
        </p:nvSpPr>
        <p:spPr>
          <a:xfrm>
            <a:off x="1208433" y="1550824"/>
            <a:ext cx="9775135" cy="307777"/>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r>
              <a:rPr lang="en-GB" dirty="0"/>
              <a:t>Insert presentation title here 00/00/2016</a:t>
            </a:r>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461415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235A0-ABF8-2D43-8315-626985677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DDB8B-305B-6248-A24E-4AF196A4A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A6E95-060B-034D-8433-1D026949C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E0A40-0B70-B442-B518-0C46DC6DCEA5}" type="datetimeFigureOut">
              <a:rPr lang="en-US" smtClean="0"/>
              <a:t>12/17/2019</a:t>
            </a:fld>
            <a:endParaRPr lang="en-US" dirty="0"/>
          </a:p>
        </p:txBody>
      </p:sp>
      <p:sp>
        <p:nvSpPr>
          <p:cNvPr id="5" name="Footer Placeholder 4">
            <a:extLst>
              <a:ext uri="{FF2B5EF4-FFF2-40B4-BE49-F238E27FC236}">
                <a16:creationId xmlns:a16="http://schemas.microsoft.com/office/drawing/2014/main" id="{54731B7E-B04F-104C-BE2D-D9D606B43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A9FF32-BBA5-8345-8A72-D2BD67E7B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EC7B-CC96-FF4B-BF0C-6BC60AE5DB7C}" type="slidenum">
              <a:rPr lang="en-US" smtClean="0"/>
              <a:t>‹#›</a:t>
            </a:fld>
            <a:endParaRPr lang="en-US" dirty="0"/>
          </a:p>
        </p:txBody>
      </p:sp>
    </p:spTree>
    <p:extLst>
      <p:ext uri="{BB962C8B-B14F-4D97-AF65-F5344CB8AC3E}">
        <p14:creationId xmlns:p14="http://schemas.microsoft.com/office/powerpoint/2010/main" val="36696045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hyperlink" Target="http://www.gotostage.com/channel/apprenticeshipservicewebina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32"/>
            <a:ext cx="12167319" cy="230832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6E9AE6C3-B629-48F6-BE0D-B77C6B71DE19}"/>
              </a:ext>
            </a:extLst>
          </p:cNvPr>
          <p:cNvSpPr/>
          <p:nvPr/>
        </p:nvSpPr>
        <p:spPr>
          <a:xfrm>
            <a:off x="181538" y="5833872"/>
            <a:ext cx="1714753" cy="89255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360000" y="1080000"/>
            <a:ext cx="11680288" cy="954107"/>
          </a:xfrm>
          <a:prstGeom prst="rect">
            <a:avLst/>
          </a:prstGeom>
          <a:solidFill>
            <a:schemeClr val="bg1"/>
          </a:solidFill>
        </p:spPr>
        <p:txBody>
          <a:bodyPr wrap="square" rtlCol="0" anchor="t">
            <a:spAutoFit/>
          </a:bodyPr>
          <a:lstStyle/>
          <a:p>
            <a:pPr>
              <a:defRPr/>
            </a:pPr>
            <a:r>
              <a:rPr lang="en-GB" sz="2800" b="1" dirty="0">
                <a:solidFill>
                  <a:srgbClr val="104F75"/>
                </a:solidFill>
                <a:latin typeface="Arial" panose="020B0604020202020204" pitchFamily="34" charset="0"/>
                <a:cs typeface="Arial" panose="020B0604020202020204" pitchFamily="34" charset="0"/>
              </a:rPr>
              <a:t>Intermediary organisation engagement - </a:t>
            </a:r>
            <a:r>
              <a:rPr lang="en-GB" sz="2800" b="1" dirty="0">
                <a:solidFill>
                  <a:srgbClr val="104F75"/>
                </a:solidFill>
                <a:latin typeface="Arial"/>
                <a:cs typeface="Arial"/>
              </a:rPr>
              <a:t>How to support smaller employers to access the apprenticeship service</a:t>
            </a:r>
            <a:endParaRPr lang="en-GB" sz="2800" b="1" dirty="0">
              <a:solidFill>
                <a:srgbClr val="104F75"/>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1298501" cy="627383"/>
          </a:xfrm>
          <a:prstGeom prst="rect">
            <a:avLst/>
          </a:prstGeom>
        </p:spPr>
      </p:pic>
      <p:pic>
        <p:nvPicPr>
          <p:cNvPr id="14" name="Picture 4">
            <a:extLst>
              <a:ext uri="{FF2B5EF4-FFF2-40B4-BE49-F238E27FC236}">
                <a16:creationId xmlns:a16="http://schemas.microsoft.com/office/drawing/2014/main" id="{06A3A9E0-3690-4724-862B-A5E5D5EBB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782" y="212183"/>
            <a:ext cx="209937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0497644" y="6328634"/>
            <a:ext cx="1603508" cy="369332"/>
            <a:chOff x="10182486" y="6154771"/>
            <a:chExt cx="1603508" cy="369332"/>
          </a:xfrm>
        </p:grpSpPr>
        <p:pic>
          <p:nvPicPr>
            <p:cNvPr id="19" name="Picture 2" descr="Image result for twitter bi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2486" y="6154771"/>
              <a:ext cx="417228" cy="3649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421407" y="6154771"/>
              <a:ext cx="1364587" cy="369332"/>
            </a:xfrm>
            <a:prstGeom prst="rect">
              <a:avLst/>
            </a:prstGeom>
            <a:noFill/>
          </p:spPr>
          <p:txBody>
            <a:bodyPr wrap="square" rtlCol="0">
              <a:spAutoFit/>
            </a:bodyPr>
            <a:lstStyle/>
            <a:p>
              <a:pPr defTabSz="685800"/>
              <a:r>
                <a:rPr lang="en-GB" b="1" dirty="0">
                  <a:solidFill>
                    <a:prstClr val="black"/>
                  </a:solidFill>
                  <a:latin typeface="Arial" panose="020B0604020202020204" pitchFamily="34" charset="0"/>
                  <a:cs typeface="Arial" panose="020B0604020202020204" pitchFamily="34" charset="0"/>
                </a:rPr>
                <a:t>@</a:t>
              </a:r>
              <a:r>
                <a:rPr lang="en-GB" sz="1350" b="1" dirty="0">
                  <a:solidFill>
                    <a:prstClr val="black"/>
                  </a:solidFill>
                  <a:latin typeface="Arial" panose="020B0604020202020204" pitchFamily="34" charset="0"/>
                  <a:cs typeface="Arial" panose="020B0604020202020204" pitchFamily="34" charset="0"/>
                </a:rPr>
                <a:t>ESFAdigital</a:t>
              </a:r>
              <a:endParaRPr lang="en-GB" b="1" dirty="0">
                <a:solidFill>
                  <a:prstClr val="black"/>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6"/>
          <a:stretch>
            <a:fillRect/>
          </a:stretch>
        </p:blipFill>
        <p:spPr>
          <a:xfrm>
            <a:off x="3170626" y="2348756"/>
            <a:ext cx="5826065" cy="3868507"/>
          </a:xfrm>
          <a:prstGeom prst="rect">
            <a:avLst/>
          </a:prstGeom>
        </p:spPr>
      </p:pic>
    </p:spTree>
    <p:extLst>
      <p:ext uri="{BB962C8B-B14F-4D97-AF65-F5344CB8AC3E}">
        <p14:creationId xmlns:p14="http://schemas.microsoft.com/office/powerpoint/2010/main" val="1056833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11520000" cy="1080000"/>
          </a:xfrm>
          <a:prstGeom prst="rect">
            <a:avLst/>
          </a:prstGeom>
          <a:noFill/>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4F75"/>
                </a:solidFill>
                <a:effectLst/>
                <a:uLnTx/>
                <a:uFillTx/>
                <a:latin typeface="Arial"/>
                <a:ea typeface="+mn-ea"/>
                <a:cs typeface="Arial"/>
              </a:rPr>
              <a:t>Business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04F75"/>
                </a:solidFill>
                <a:effectLst/>
                <a:uLnTx/>
                <a:uFillTx/>
                <a:latin typeface="Arial"/>
                <a:ea typeface="+mn-ea"/>
                <a:cs typeface="Arial"/>
              </a:rPr>
              <a:t>EMPLOYER RELATIONS</a:t>
            </a:r>
            <a:endParaRPr kumimoji="0" lang="en-GB" sz="2400" b="1" i="0" u="none" strike="noStrike" kern="1200" cap="none" spc="0" normalizeH="0" baseline="0" noProof="0" dirty="0">
              <a:ln>
                <a:noFill/>
              </a:ln>
              <a:solidFill>
                <a:srgbClr val="104F75"/>
              </a:solidFill>
              <a:effectLst/>
              <a:uLnTx/>
              <a:uFillTx/>
              <a:latin typeface="Arial"/>
              <a:ea typeface="+mn-ea"/>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3300" b="1" i="0" u="none" strike="noStrike" kern="1200" cap="none" spc="0" normalizeH="0" baseline="0" noProof="0" dirty="0">
              <a:ln>
                <a:noFill/>
              </a:ln>
              <a:solidFill>
                <a:srgbClr val="104F75"/>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04988" y="1284095"/>
            <a:ext cx="1279621" cy="1272481"/>
          </a:xfrm>
          <a:prstGeom prst="rect">
            <a:avLst/>
          </a:prstGeom>
        </p:spPr>
      </p:pic>
      <p:pic>
        <p:nvPicPr>
          <p:cNvPr id="6" name="Picture 5"/>
          <p:cNvPicPr>
            <a:picLocks noChangeAspect="1"/>
          </p:cNvPicPr>
          <p:nvPr/>
        </p:nvPicPr>
        <p:blipFill>
          <a:blip r:embed="rId4"/>
          <a:stretch>
            <a:fillRect/>
          </a:stretch>
        </p:blipFill>
        <p:spPr>
          <a:xfrm>
            <a:off x="4911915" y="3623874"/>
            <a:ext cx="793240" cy="884839"/>
          </a:xfrm>
          <a:prstGeom prst="rect">
            <a:avLst/>
          </a:prstGeom>
        </p:spPr>
      </p:pic>
      <p:sp>
        <p:nvSpPr>
          <p:cNvPr id="7" name="TextBox 6"/>
          <p:cNvSpPr txBox="1"/>
          <p:nvPr/>
        </p:nvSpPr>
        <p:spPr>
          <a:xfrm>
            <a:off x="6514615" y="768648"/>
            <a:ext cx="4651289" cy="954107"/>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Communications</a:t>
            </a:r>
            <a:r>
              <a:rPr kumimoji="0" lang="en-GB" sz="14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 through campaigns, social media and business updates we lead delivery of major strategic  communications activities for apprenticeships and           T Levels</a:t>
            </a:r>
            <a:endParaRPr kumimoji="0" lang="en-GB" sz="1800" b="0" i="0" u="none" strike="noStrike" kern="1200" cap="none" spc="0" normalizeH="0" baseline="0" noProof="0" dirty="0">
              <a:ln>
                <a:noFill/>
              </a:ln>
              <a:solidFill>
                <a:srgbClr val="E16D22"/>
              </a:solidFill>
              <a:effectLst/>
              <a:uLnTx/>
              <a:uFillTx/>
              <a:latin typeface="Calibri"/>
              <a:ea typeface="+mn-ea"/>
              <a:cs typeface="+mn-cs"/>
            </a:endParaRPr>
          </a:p>
        </p:txBody>
      </p:sp>
      <p:sp>
        <p:nvSpPr>
          <p:cNvPr id="8" name="TextBox 7"/>
          <p:cNvSpPr txBox="1"/>
          <p:nvPr/>
        </p:nvSpPr>
        <p:spPr>
          <a:xfrm>
            <a:off x="2036538" y="1417494"/>
            <a:ext cx="3985506" cy="2031325"/>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Partnerships</a:t>
            </a:r>
            <a:r>
              <a:rPr kumimoji="0" lang="en-GB" sz="14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 with over 500 intermediaries, membership and sector bodies.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High profile strategic networks of senior business leaders like the Apprenticeship Ambassadors Network (AAN) the Intermediary Ambassador Network (IAN) and the Apprenticeship Diversity Champions Network (ADCN). </a:t>
            </a:r>
            <a:endParaRPr kumimoji="0" lang="en-GB" sz="1800" b="0" i="0" u="none" strike="noStrike" kern="1200" cap="none" spc="0" normalizeH="0" baseline="0" noProof="0" dirty="0">
              <a:ln>
                <a:noFill/>
              </a:ln>
              <a:solidFill>
                <a:srgbClr val="E16D22"/>
              </a:solidFill>
              <a:effectLst/>
              <a:uLnTx/>
              <a:uFillTx/>
              <a:latin typeface="Calibri"/>
              <a:ea typeface="+mn-ea"/>
              <a:cs typeface="+mn-cs"/>
            </a:endParaRPr>
          </a:p>
        </p:txBody>
      </p:sp>
      <p:sp>
        <p:nvSpPr>
          <p:cNvPr id="9" name="Title 1"/>
          <p:cNvSpPr txBox="1">
            <a:spLocks/>
          </p:cNvSpPr>
          <p:nvPr/>
        </p:nvSpPr>
        <p:spPr>
          <a:xfrm>
            <a:off x="5811090" y="3544246"/>
            <a:ext cx="4472829" cy="2425936"/>
          </a:xfrm>
          <a:prstGeom prst="rect">
            <a:avLst/>
          </a:prstGeom>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Support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for businesses of all sizes via the free National Apprenticeship Service helpline. This provides free, impartial advice on recruitment, choosing the right framework or standard, finding the right training provider and advertising vacancies. Expanded to support employers wanting to offer Industry Placements</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 also provide support on using the GOV.UK apprenticeship service to help employers utilise the digital tools that enable them to manage their apprenticeships.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0" name="TextBox 9"/>
          <p:cNvSpPr txBox="1"/>
          <p:nvPr/>
        </p:nvSpPr>
        <p:spPr>
          <a:xfrm>
            <a:off x="628489" y="3840508"/>
            <a:ext cx="4135922" cy="1169551"/>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Account management </a:t>
            </a:r>
            <a:r>
              <a:rPr kumimoji="0" lang="en-GB" sz="14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 relationships with over the largest levy payers. These employers make the greatest investment in apprenticeships and therefore receive bespoke support from an account manager. </a:t>
            </a:r>
            <a:endParaRPr kumimoji="0" lang="en-GB" sz="1800" b="0" i="0" u="none" strike="noStrike" kern="1200" cap="none" spc="0" normalizeH="0" baseline="0" noProof="0" dirty="0">
              <a:ln>
                <a:noFill/>
              </a:ln>
              <a:solidFill>
                <a:srgbClr val="E16D22"/>
              </a:solidFill>
              <a:effectLst/>
              <a:uLnTx/>
              <a:uFillTx/>
              <a:latin typeface="Calibri"/>
              <a:ea typeface="+mn-ea"/>
              <a:cs typeface="+mn-cs"/>
            </a:endParaRPr>
          </a:p>
        </p:txBody>
      </p:sp>
      <p:pic>
        <p:nvPicPr>
          <p:cNvPr id="11" name="Graphic 6" descr="Social network">
            <a:extLst>
              <a:ext uri="{FF2B5EF4-FFF2-40B4-BE49-F238E27FC236}">
                <a16:creationId xmlns:a16="http://schemas.microsoft.com/office/drawing/2014/main" id="{8A01A1F3-5488-4B59-B323-1430E69113C1}"/>
              </a:ext>
            </a:extLst>
          </p:cNvPr>
          <p:cNvPicPr>
            <a:picLocks noChangeAspect="1"/>
          </p:cNvPicPr>
          <p:nvPr/>
        </p:nvPicPr>
        <p:blipFill>
          <a:blip/>
          <a:stretch>
            <a:fillRect/>
          </a:stretch>
        </p:blipFill>
        <p:spPr>
          <a:xfrm>
            <a:off x="781765" y="2470958"/>
            <a:ext cx="1126065" cy="1166503"/>
          </a:xfrm>
          <a:prstGeom prst="rect">
            <a:avLst/>
          </a:prstGeom>
        </p:spPr>
      </p:pic>
      <p:pic>
        <p:nvPicPr>
          <p:cNvPr id="12" name="Picture 11"/>
          <p:cNvPicPr>
            <a:picLocks noChangeAspect="1"/>
          </p:cNvPicPr>
          <p:nvPr/>
        </p:nvPicPr>
        <p:blipFill>
          <a:blip r:embed="rId5"/>
          <a:stretch>
            <a:fillRect/>
          </a:stretch>
        </p:blipFill>
        <p:spPr>
          <a:xfrm>
            <a:off x="6514615" y="1821656"/>
            <a:ext cx="2671064" cy="133894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4387" y="1841827"/>
            <a:ext cx="1851517" cy="1298605"/>
          </a:xfrm>
          <a:prstGeom prst="rect">
            <a:avLst/>
          </a:prstGeom>
        </p:spPr>
      </p:pic>
      <p:pic>
        <p:nvPicPr>
          <p:cNvPr id="14" name="Picture 13" descr="Telephone Receiver Silhouette Free Stock Photo - Public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0397" y="4559244"/>
            <a:ext cx="734757" cy="541734"/>
          </a:xfrm>
          <a:prstGeom prst="rect">
            <a:avLst/>
          </a:prstGeom>
        </p:spPr>
      </p:pic>
      <p:pic>
        <p:nvPicPr>
          <p:cNvPr id="15" name="Picture 14" descr="File:Gov.uk logo.svg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1395" y="5390373"/>
            <a:ext cx="2013759" cy="323369"/>
          </a:xfrm>
          <a:prstGeom prst="rect">
            <a:avLst/>
          </a:prstGeom>
        </p:spPr>
      </p:pic>
      <p:pic>
        <p:nvPicPr>
          <p:cNvPr id="16" name="Picture 15"/>
          <p:cNvPicPr>
            <a:picLocks noChangeAspect="1"/>
          </p:cNvPicPr>
          <p:nvPr/>
        </p:nvPicPr>
        <p:blipFill>
          <a:blip r:embed="rId9"/>
          <a:stretch>
            <a:fillRect/>
          </a:stretch>
        </p:blipFill>
        <p:spPr>
          <a:xfrm>
            <a:off x="10495790" y="4332442"/>
            <a:ext cx="1484987" cy="2115863"/>
          </a:xfrm>
          <a:prstGeom prst="rect">
            <a:avLst/>
          </a:prstGeom>
        </p:spPr>
      </p:pic>
      <p:sp>
        <p:nvSpPr>
          <p:cNvPr id="17" name="Oval 16">
            <a:extLst>
              <a:ext uri="{FF2B5EF4-FFF2-40B4-BE49-F238E27FC236}">
                <a16:creationId xmlns:a16="http://schemas.microsoft.com/office/drawing/2014/main" id="{8D0D5591-F057-4387-AF11-74B5FC7AFA9F}"/>
              </a:ext>
            </a:extLst>
          </p:cNvPr>
          <p:cNvSpPr/>
          <p:nvPr/>
        </p:nvSpPr>
        <p:spPr>
          <a:xfrm>
            <a:off x="1084217" y="1261459"/>
            <a:ext cx="5558246" cy="24028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0174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11520000" cy="1080000"/>
          </a:xfrm>
          <a:prstGeom prst="rect">
            <a:avLst/>
          </a:prstGeom>
          <a:noFill/>
        </p:spPr>
        <p:txBody>
          <a:bodyPr wrap="square"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04F75"/>
                </a:solidFill>
                <a:effectLst/>
                <a:uLnTx/>
                <a:uFillTx/>
                <a:latin typeface="Arial"/>
                <a:ea typeface="+mn-ea"/>
                <a:cs typeface="Arial"/>
              </a:rPr>
              <a:t>Intermediary Relationships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3300" b="1" i="0" u="none" strike="noStrike" kern="1200" cap="none" spc="0" normalizeH="0" baseline="0" noProof="0" dirty="0">
              <a:ln>
                <a:noFill/>
              </a:ln>
              <a:solidFill>
                <a:srgbClr val="104F75"/>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1B93706B-50E3-4368-B6D9-7D013568D4B2}"/>
              </a:ext>
            </a:extLst>
          </p:cNvPr>
          <p:cNvSpPr>
            <a:spLocks noGrp="1"/>
          </p:cNvSpPr>
          <p:nvPr>
            <p:ph type="body" idx="1"/>
          </p:nvPr>
        </p:nvSpPr>
        <p:spPr>
          <a:xfrm>
            <a:off x="360000" y="1439999"/>
            <a:ext cx="11520000" cy="5032147"/>
          </a:xfrm>
        </p:spPr>
        <p:txBody>
          <a:bodyPr wrap="square" lIns="90000" tIns="0" rIns="90000" bIns="0" anchor="t">
            <a:spAutoFit/>
          </a:bodyPr>
          <a:lstStyle/>
          <a:p>
            <a:pPr hangingPunct="0"/>
            <a:r>
              <a:rPr lang="en-GB" dirty="0">
                <a:latin typeface="Arial" panose="020B0604020202020204" pitchFamily="34" charset="0"/>
                <a:cs typeface="Arial" panose="020B0604020202020204" pitchFamily="34" charset="0"/>
              </a:rPr>
              <a:t>Intermediary Engagement Strategy</a:t>
            </a:r>
          </a:p>
          <a:p>
            <a:pPr hangingPunct="0"/>
            <a:r>
              <a:rPr lang="en-GB" dirty="0">
                <a:latin typeface="Arial" panose="020B0604020202020204" pitchFamily="34" charset="0"/>
                <a:cs typeface="Arial" panose="020B0604020202020204" pitchFamily="34" charset="0"/>
              </a:rPr>
              <a:t>100% Growth in our intermediary engagement over 500 - 5.8m reach</a:t>
            </a:r>
          </a:p>
          <a:p>
            <a:pPr hangingPunct="0"/>
            <a:r>
              <a:rPr lang="en-GB" dirty="0">
                <a:latin typeface="Arial" panose="020B0604020202020204" pitchFamily="34" charset="0"/>
                <a:cs typeface="Arial" panose="020B0604020202020204" pitchFamily="34" charset="0"/>
              </a:rPr>
              <a:t>“Single Conversation”</a:t>
            </a:r>
          </a:p>
          <a:p>
            <a:pPr hangingPunct="0"/>
            <a:r>
              <a:rPr lang="en-GB" dirty="0">
                <a:latin typeface="Arial" panose="020B0604020202020204" pitchFamily="34" charset="0"/>
                <a:cs typeface="Arial" panose="020B0604020202020204" pitchFamily="34" charset="0"/>
              </a:rPr>
              <a:t>“Sector Specific”</a:t>
            </a:r>
          </a:p>
          <a:p>
            <a:pPr hangingPunct="0"/>
            <a:r>
              <a:rPr lang="en-GB" dirty="0">
                <a:latin typeface="Arial" panose="020B0604020202020204" pitchFamily="34" charset="0"/>
                <a:cs typeface="Arial" panose="020B0604020202020204" pitchFamily="34" charset="0"/>
              </a:rPr>
              <a:t>Partnership Pledge</a:t>
            </a:r>
          </a:p>
          <a:p>
            <a:pPr hangingPunct="0"/>
            <a:r>
              <a:rPr lang="en-GB" dirty="0">
                <a:latin typeface="Arial" panose="020B0604020202020204" pitchFamily="34" charset="0"/>
                <a:cs typeface="Arial" panose="020B0604020202020204" pitchFamily="34" charset="0"/>
              </a:rPr>
              <a:t>Intermediary Ambassador Network launched</a:t>
            </a:r>
          </a:p>
          <a:p>
            <a:pPr hangingPunct="0"/>
            <a:r>
              <a:rPr lang="en-GB" dirty="0">
                <a:latin typeface="Arial" panose="020B0604020202020204" pitchFamily="34" charset="0"/>
                <a:cs typeface="Arial" panose="020B0604020202020204" pitchFamily="34" charset="0"/>
              </a:rPr>
              <a:t>Developing a digital Toolbox</a:t>
            </a:r>
          </a:p>
          <a:p>
            <a:pPr hangingPunct="0"/>
            <a:r>
              <a:rPr lang="en-GB" dirty="0">
                <a:latin typeface="Arial" panose="020B0604020202020204" pitchFamily="34" charset="0"/>
                <a:cs typeface="Arial" panose="020B0604020202020204" pitchFamily="34" charset="0"/>
              </a:rPr>
              <a:t>LinkedIn Intermediary Network Group</a:t>
            </a:r>
          </a:p>
          <a:p>
            <a:pPr hangingPunct="0"/>
            <a:r>
              <a:rPr lang="en-GB" dirty="0">
                <a:latin typeface="Arial" panose="020B0604020202020204" pitchFamily="34" charset="0"/>
                <a:cs typeface="Arial" panose="020B0604020202020204" pitchFamily="34" charset="0"/>
              </a:rPr>
              <a:t>Intermediary Conference</a:t>
            </a:r>
            <a:endParaRPr lang="en-GB" b="0" dirty="0">
              <a:ea typeface="Times New Roman" panose="02020603050405020304" pitchFamily="18" charset="0"/>
            </a:endParaRPr>
          </a:p>
          <a:p>
            <a:pPr hangingPunct="0">
              <a:spcAft>
                <a:spcPts val="0"/>
              </a:spcAft>
            </a:pPr>
            <a:endParaRPr lang="en-GB" b="0" dirty="0">
              <a:ea typeface="Times New Roman" panose="02020603050405020304" pitchFamily="18" charset="0"/>
            </a:endParaRPr>
          </a:p>
        </p:txBody>
      </p:sp>
    </p:spTree>
    <p:extLst>
      <p:ext uri="{BB962C8B-B14F-4D97-AF65-F5344CB8AC3E}">
        <p14:creationId xmlns:p14="http://schemas.microsoft.com/office/powerpoint/2010/main" val="54352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00" y="360000"/>
            <a:ext cx="11520000" cy="1080000"/>
          </a:xfrm>
          <a:prstGeom prst="rect">
            <a:avLst/>
          </a:prstGeom>
          <a:noFill/>
        </p:spPr>
        <p:txBody>
          <a:bodyPr wrap="square"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04F75"/>
                </a:solidFill>
                <a:effectLst/>
                <a:uLnTx/>
                <a:uFillTx/>
                <a:latin typeface="Arial"/>
                <a:ea typeface="+mn-ea"/>
                <a:cs typeface="Arial"/>
              </a:rPr>
              <a:t>Phased approach: smooth gradual transition for smaller employers and training providers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3300" b="1" i="0" u="none" strike="noStrike" kern="1200" cap="none" spc="0" normalizeH="0" baseline="0" noProof="0" dirty="0">
              <a:ln>
                <a:noFill/>
              </a:ln>
              <a:solidFill>
                <a:srgbClr val="104F75"/>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1B93706B-50E3-4368-B6D9-7D013568D4B2}"/>
              </a:ext>
            </a:extLst>
          </p:cNvPr>
          <p:cNvSpPr>
            <a:spLocks noGrp="1"/>
          </p:cNvSpPr>
          <p:nvPr>
            <p:ph type="body" idx="1"/>
          </p:nvPr>
        </p:nvSpPr>
        <p:spPr>
          <a:xfrm>
            <a:off x="374951" y="1778649"/>
            <a:ext cx="11520000" cy="615553"/>
          </a:xfrm>
        </p:spPr>
        <p:txBody>
          <a:bodyPr wrap="square" lIns="90000" tIns="0" rIns="90000" bIns="0" anchor="t">
            <a:spAutoFit/>
          </a:bodyPr>
          <a:lstStyle/>
          <a:p>
            <a:pPr hangingPunct="0"/>
            <a:endParaRPr lang="en-GB" b="0" dirty="0">
              <a:ea typeface="Times New Roman" panose="02020603050405020304" pitchFamily="18" charset="0"/>
            </a:endParaRPr>
          </a:p>
          <a:p>
            <a:pPr hangingPunct="0">
              <a:spcAft>
                <a:spcPts val="0"/>
              </a:spcAft>
            </a:pPr>
            <a:endParaRPr lang="en-GB" b="0" dirty="0">
              <a:ea typeface="Times New Roman" panose="02020603050405020304" pitchFamily="18" charset="0"/>
            </a:endParaRPr>
          </a:p>
        </p:txBody>
      </p:sp>
      <p:cxnSp>
        <p:nvCxnSpPr>
          <p:cNvPr id="4" name="Straight Connector 3">
            <a:extLst>
              <a:ext uri="{FF2B5EF4-FFF2-40B4-BE49-F238E27FC236}">
                <a16:creationId xmlns:a16="http://schemas.microsoft.com/office/drawing/2014/main" id="{207E0552-4DA3-485F-9CB0-10B02FE937A0}"/>
              </a:ext>
            </a:extLst>
          </p:cNvPr>
          <p:cNvCxnSpPr>
            <a:cxnSpLocks/>
          </p:cNvCxnSpPr>
          <p:nvPr/>
        </p:nvCxnSpPr>
        <p:spPr>
          <a:xfrm>
            <a:off x="7187222" y="3933188"/>
            <a:ext cx="0" cy="244034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6" name="Straight Connector 5">
            <a:extLst>
              <a:ext uri="{FF2B5EF4-FFF2-40B4-BE49-F238E27FC236}">
                <a16:creationId xmlns:a16="http://schemas.microsoft.com/office/drawing/2014/main" id="{1EE5959A-7950-4CEC-864B-9DBDD7364597}"/>
              </a:ext>
            </a:extLst>
          </p:cNvPr>
          <p:cNvCxnSpPr>
            <a:cxnSpLocks/>
          </p:cNvCxnSpPr>
          <p:nvPr/>
        </p:nvCxnSpPr>
        <p:spPr>
          <a:xfrm flipH="1">
            <a:off x="6072058" y="3933188"/>
            <a:ext cx="12012" cy="242699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 name="Rectangle 6">
            <a:extLst>
              <a:ext uri="{FF2B5EF4-FFF2-40B4-BE49-F238E27FC236}">
                <a16:creationId xmlns:a16="http://schemas.microsoft.com/office/drawing/2014/main" id="{40CEED79-F3F4-4843-A975-F37FCD4FB3CD}"/>
              </a:ext>
            </a:extLst>
          </p:cNvPr>
          <p:cNvSpPr/>
          <p:nvPr/>
        </p:nvSpPr>
        <p:spPr>
          <a:xfrm>
            <a:off x="8516501" y="3490651"/>
            <a:ext cx="280569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ABB00">
                  <a:lumMod val="75000"/>
                </a:srgbClr>
              </a:solidFill>
              <a:effectLst/>
              <a:uLnTx/>
              <a:uFillTx/>
              <a:latin typeface="Arial" panose="020B0604020202020204" pitchFamily="34" charset="0"/>
              <a:ea typeface="+mn-ea"/>
              <a:cs typeface="Arial" panose="020B0604020202020204" pitchFamily="34" charset="0"/>
            </a:endParaRPr>
          </a:p>
        </p:txBody>
      </p:sp>
      <p:sp>
        <p:nvSpPr>
          <p:cNvPr id="8" name="Arrow: Right 3">
            <a:extLst>
              <a:ext uri="{FF2B5EF4-FFF2-40B4-BE49-F238E27FC236}">
                <a16:creationId xmlns:a16="http://schemas.microsoft.com/office/drawing/2014/main" id="{3AC58DA1-6D94-4CDE-94A3-BC30997BF4D7}"/>
              </a:ext>
            </a:extLst>
          </p:cNvPr>
          <p:cNvSpPr/>
          <p:nvPr/>
        </p:nvSpPr>
        <p:spPr>
          <a:xfrm>
            <a:off x="851493" y="3287896"/>
            <a:ext cx="10788898" cy="830997"/>
          </a:xfrm>
          <a:prstGeom prst="rightArrow">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Arrow: Right 12">
            <a:extLst>
              <a:ext uri="{FF2B5EF4-FFF2-40B4-BE49-F238E27FC236}">
                <a16:creationId xmlns:a16="http://schemas.microsoft.com/office/drawing/2014/main" id="{A10B8A3B-29FF-457F-A7C7-3704D82FAD09}"/>
              </a:ext>
            </a:extLst>
          </p:cNvPr>
          <p:cNvSpPr/>
          <p:nvPr/>
        </p:nvSpPr>
        <p:spPr>
          <a:xfrm>
            <a:off x="5428213" y="4305157"/>
            <a:ext cx="5890444" cy="1893880"/>
          </a:xfrm>
          <a:prstGeom prst="rightArrow">
            <a:avLst/>
          </a:prstGeom>
          <a:gradFill flip="none" rotWithShape="1">
            <a:gsLst>
              <a:gs pos="21000">
                <a:srgbClr val="9BBB59">
                  <a:lumMod val="67000"/>
                </a:srgbClr>
              </a:gs>
              <a:gs pos="43000">
                <a:srgbClr val="9BBB59">
                  <a:lumMod val="97000"/>
                  <a:lumOff val="3000"/>
                </a:srgbClr>
              </a:gs>
              <a:gs pos="59000">
                <a:srgbClr val="9BBB59">
                  <a:lumMod val="60000"/>
                  <a:lumOff val="40000"/>
                </a:srgbClr>
              </a:gs>
            </a:gsLst>
            <a:lin ang="10800000" scaled="1"/>
            <a:tileRect/>
          </a:gradFill>
          <a:ln w="25400" cap="flat" cmpd="sng" algn="ctr">
            <a:gradFill>
              <a:gsLst>
                <a:gs pos="0">
                  <a:srgbClr val="4F81BD">
                    <a:lumMod val="5000"/>
                    <a:lumOff val="95000"/>
                  </a:srgbClr>
                </a:gs>
                <a:gs pos="74000">
                  <a:srgbClr val="4F81BD">
                    <a:lumMod val="45000"/>
                    <a:lumOff val="55000"/>
                  </a:srgbClr>
                </a:gs>
                <a:gs pos="83000">
                  <a:srgbClr val="4F81BD">
                    <a:lumMod val="45000"/>
                    <a:lumOff val="55000"/>
                  </a:srgbClr>
                </a:gs>
                <a:gs pos="100000">
                  <a:srgbClr val="4F81BD">
                    <a:lumMod val="30000"/>
                    <a:lumOff val="70000"/>
                  </a:srgbClr>
                </a:gs>
              </a:gsLst>
              <a:lin ang="5400000" scaled="1"/>
            </a:gradFill>
            <a:prstDash val="solid"/>
          </a:ln>
          <a:effectLst>
            <a:softEdge rad="12700"/>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2B49915-19A5-424F-9A24-3B524E269E24}"/>
              </a:ext>
            </a:extLst>
          </p:cNvPr>
          <p:cNvSpPr txBox="1"/>
          <p:nvPr/>
        </p:nvSpPr>
        <p:spPr>
          <a:xfrm>
            <a:off x="5902496" y="4737633"/>
            <a:ext cx="207764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Opening the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testing to inform full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a:t>
            </a:r>
          </a:p>
        </p:txBody>
      </p:sp>
      <p:cxnSp>
        <p:nvCxnSpPr>
          <p:cNvPr id="11" name="Straight Connector 10">
            <a:extLst>
              <a:ext uri="{FF2B5EF4-FFF2-40B4-BE49-F238E27FC236}">
                <a16:creationId xmlns:a16="http://schemas.microsoft.com/office/drawing/2014/main" id="{D0B8D343-319D-43C2-B78B-7AFB9B557AA3}"/>
              </a:ext>
            </a:extLst>
          </p:cNvPr>
          <p:cNvCxnSpPr>
            <a:cxnSpLocks/>
          </p:cNvCxnSpPr>
          <p:nvPr/>
        </p:nvCxnSpPr>
        <p:spPr>
          <a:xfrm>
            <a:off x="5681324" y="2311215"/>
            <a:ext cx="0" cy="117943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2" name="TextBox 11">
            <a:extLst>
              <a:ext uri="{FF2B5EF4-FFF2-40B4-BE49-F238E27FC236}">
                <a16:creationId xmlns:a16="http://schemas.microsoft.com/office/drawing/2014/main" id="{AE4738D4-D9A7-47B4-8EF8-7A25E90D4208}"/>
              </a:ext>
            </a:extLst>
          </p:cNvPr>
          <p:cNvSpPr txBox="1"/>
          <p:nvPr/>
        </p:nvSpPr>
        <p:spPr>
          <a:xfrm>
            <a:off x="5759220" y="1590548"/>
            <a:ext cx="17145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Jan 2020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 opens for SME apprenticeships  </a:t>
            </a:r>
          </a:p>
        </p:txBody>
      </p:sp>
      <p:cxnSp>
        <p:nvCxnSpPr>
          <p:cNvPr id="13" name="Straight Connector 12">
            <a:extLst>
              <a:ext uri="{FF2B5EF4-FFF2-40B4-BE49-F238E27FC236}">
                <a16:creationId xmlns:a16="http://schemas.microsoft.com/office/drawing/2014/main" id="{568F1048-4B00-43B3-A8B0-999DF076A265}"/>
              </a:ext>
            </a:extLst>
          </p:cNvPr>
          <p:cNvCxnSpPr>
            <a:cxnSpLocks/>
          </p:cNvCxnSpPr>
          <p:nvPr/>
        </p:nvCxnSpPr>
        <p:spPr>
          <a:xfrm>
            <a:off x="8055600" y="2311215"/>
            <a:ext cx="0" cy="117943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5B83EAA8-0A3D-4BBE-96DF-0B678B2F5935}"/>
              </a:ext>
            </a:extLst>
          </p:cNvPr>
          <p:cNvSpPr txBox="1"/>
          <p:nvPr/>
        </p:nvSpPr>
        <p:spPr>
          <a:xfrm>
            <a:off x="8055600" y="1513913"/>
            <a:ext cx="372823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1 April 2020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Procured contracts extended to support managed transition</a:t>
            </a:r>
          </a:p>
        </p:txBody>
      </p:sp>
      <p:sp>
        <p:nvSpPr>
          <p:cNvPr id="15" name="TextBox 14">
            <a:extLst>
              <a:ext uri="{FF2B5EF4-FFF2-40B4-BE49-F238E27FC236}">
                <a16:creationId xmlns:a16="http://schemas.microsoft.com/office/drawing/2014/main" id="{C987C47D-3E87-4646-8CAE-2A0D23230F29}"/>
              </a:ext>
            </a:extLst>
          </p:cNvPr>
          <p:cNvSpPr txBox="1"/>
          <p:nvPr/>
        </p:nvSpPr>
        <p:spPr>
          <a:xfrm>
            <a:off x="5902496" y="3082504"/>
            <a:ext cx="2805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a:t>
            </a:r>
          </a:p>
        </p:txBody>
      </p:sp>
      <p:sp>
        <p:nvSpPr>
          <p:cNvPr id="16" name="TextBox 15">
            <a:extLst>
              <a:ext uri="{FF2B5EF4-FFF2-40B4-BE49-F238E27FC236}">
                <a16:creationId xmlns:a16="http://schemas.microsoft.com/office/drawing/2014/main" id="{A7D4D458-2945-424E-8F95-47C10FEEC4C6}"/>
              </a:ext>
            </a:extLst>
          </p:cNvPr>
          <p:cNvSpPr txBox="1"/>
          <p:nvPr/>
        </p:nvSpPr>
        <p:spPr>
          <a:xfrm>
            <a:off x="932728" y="3095092"/>
            <a:ext cx="2805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p>
        </p:txBody>
      </p:sp>
      <p:cxnSp>
        <p:nvCxnSpPr>
          <p:cNvPr id="17" name="Straight Connector 16">
            <a:extLst>
              <a:ext uri="{FF2B5EF4-FFF2-40B4-BE49-F238E27FC236}">
                <a16:creationId xmlns:a16="http://schemas.microsoft.com/office/drawing/2014/main" id="{9665CE55-97F5-44A9-993A-8CBEC747C684}"/>
              </a:ext>
            </a:extLst>
          </p:cNvPr>
          <p:cNvCxnSpPr>
            <a:cxnSpLocks/>
          </p:cNvCxnSpPr>
          <p:nvPr/>
        </p:nvCxnSpPr>
        <p:spPr>
          <a:xfrm>
            <a:off x="1674027" y="2605947"/>
            <a:ext cx="0" cy="88470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8" name="TextBox 17">
            <a:extLst>
              <a:ext uri="{FF2B5EF4-FFF2-40B4-BE49-F238E27FC236}">
                <a16:creationId xmlns:a16="http://schemas.microsoft.com/office/drawing/2014/main" id="{AB369AC7-D930-4487-8B28-BA2FA1986D15}"/>
              </a:ext>
            </a:extLst>
          </p:cNvPr>
          <p:cNvSpPr txBox="1"/>
          <p:nvPr/>
        </p:nvSpPr>
        <p:spPr>
          <a:xfrm>
            <a:off x="5681324" y="6351381"/>
            <a:ext cx="17145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Webinars</a:t>
            </a:r>
          </a:p>
        </p:txBody>
      </p:sp>
      <p:sp>
        <p:nvSpPr>
          <p:cNvPr id="19" name="TextBox 18">
            <a:extLst>
              <a:ext uri="{FF2B5EF4-FFF2-40B4-BE49-F238E27FC236}">
                <a16:creationId xmlns:a16="http://schemas.microsoft.com/office/drawing/2014/main" id="{98EE6A6E-80FE-451A-8993-03835A3D2739}"/>
              </a:ext>
            </a:extLst>
          </p:cNvPr>
          <p:cNvSpPr txBox="1"/>
          <p:nvPr/>
        </p:nvSpPr>
        <p:spPr>
          <a:xfrm>
            <a:off x="7395824" y="4139619"/>
            <a:ext cx="56583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new model</a:t>
            </a:r>
          </a:p>
        </p:txBody>
      </p:sp>
      <p:sp>
        <p:nvSpPr>
          <p:cNvPr id="20" name="TextBox 19">
            <a:extLst>
              <a:ext uri="{FF2B5EF4-FFF2-40B4-BE49-F238E27FC236}">
                <a16:creationId xmlns:a16="http://schemas.microsoft.com/office/drawing/2014/main" id="{AABD04E1-D726-42E0-BFBC-A62929326BB0}"/>
              </a:ext>
            </a:extLst>
          </p:cNvPr>
          <p:cNvSpPr txBox="1"/>
          <p:nvPr/>
        </p:nvSpPr>
        <p:spPr>
          <a:xfrm>
            <a:off x="7842322" y="4737634"/>
            <a:ext cx="347633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Phase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Approach will be refined as we learn from employer and provider early experiences</a:t>
            </a: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52FC06EB-16A7-4B09-A642-B2A4D4D79668}"/>
              </a:ext>
            </a:extLst>
          </p:cNvPr>
          <p:cNvSpPr txBox="1"/>
          <p:nvPr/>
        </p:nvSpPr>
        <p:spPr>
          <a:xfrm>
            <a:off x="6564475" y="6359160"/>
            <a:ext cx="1714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Roadshows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rPr>
              <a:t>&amp; workshops</a:t>
            </a:r>
          </a:p>
        </p:txBody>
      </p:sp>
      <p:cxnSp>
        <p:nvCxnSpPr>
          <p:cNvPr id="22" name="Straight Connector 21">
            <a:extLst>
              <a:ext uri="{FF2B5EF4-FFF2-40B4-BE49-F238E27FC236}">
                <a16:creationId xmlns:a16="http://schemas.microsoft.com/office/drawing/2014/main" id="{0863FF6C-F090-4D44-8326-C28BC3E78454}"/>
              </a:ext>
            </a:extLst>
          </p:cNvPr>
          <p:cNvCxnSpPr>
            <a:cxnSpLocks/>
          </p:cNvCxnSpPr>
          <p:nvPr/>
        </p:nvCxnSpPr>
        <p:spPr>
          <a:xfrm>
            <a:off x="2850316" y="2605947"/>
            <a:ext cx="0" cy="88470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3" name="Arrow: Right 4">
            <a:extLst>
              <a:ext uri="{FF2B5EF4-FFF2-40B4-BE49-F238E27FC236}">
                <a16:creationId xmlns:a16="http://schemas.microsoft.com/office/drawing/2014/main" id="{B06C1220-D583-48EF-949B-8E30D1165E15}"/>
              </a:ext>
            </a:extLst>
          </p:cNvPr>
          <p:cNvSpPr/>
          <p:nvPr/>
        </p:nvSpPr>
        <p:spPr>
          <a:xfrm>
            <a:off x="427016" y="1221518"/>
            <a:ext cx="5239357" cy="1914033"/>
          </a:xfrm>
          <a:prstGeom prst="rightArrow">
            <a:avLst>
              <a:gd name="adj1" fmla="val 44348"/>
              <a:gd name="adj2" fmla="val 47945"/>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Communications and engagement to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Youtube videos,  webinars, downloadable guides and web based information</a:t>
            </a:r>
          </a:p>
        </p:txBody>
      </p:sp>
    </p:spTree>
    <p:extLst>
      <p:ext uri="{BB962C8B-B14F-4D97-AF65-F5344CB8AC3E}">
        <p14:creationId xmlns:p14="http://schemas.microsoft.com/office/powerpoint/2010/main" val="359007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9442" t="8516" r="9255" b="9179"/>
          <a:stretch/>
        </p:blipFill>
        <p:spPr>
          <a:xfrm>
            <a:off x="6451600" y="1676399"/>
            <a:ext cx="5300134" cy="4030133"/>
          </a:xfrm>
          <a:prstGeom prst="rect">
            <a:avLst/>
          </a:prstGeom>
        </p:spPr>
      </p:pic>
      <p:sp>
        <p:nvSpPr>
          <p:cNvPr id="10" name="Title 1"/>
          <p:cNvSpPr txBox="1">
            <a:spLocks/>
          </p:cNvSpPr>
          <p:nvPr/>
        </p:nvSpPr>
        <p:spPr>
          <a:xfrm>
            <a:off x="360000" y="1439999"/>
            <a:ext cx="5841842" cy="5040000"/>
          </a:xfrm>
          <a:prstGeom prst="rect">
            <a:avLst/>
          </a:prstGeom>
        </p:spPr>
        <p:txBody>
          <a:bodyPr vert="horz" lIns="90000" tIns="27000" rIns="9000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pPr defTabSz="685800">
              <a:defRPr/>
            </a:pPr>
            <a:r>
              <a:rPr lang="en-GB" sz="2000" b="0" dirty="0"/>
              <a:t>Subscribe</a:t>
            </a:r>
            <a:r>
              <a:rPr lang="en-GB" sz="2000" dirty="0">
                <a:solidFill>
                  <a:srgbClr val="E16D22"/>
                </a:solidFill>
              </a:rPr>
              <a:t> </a:t>
            </a:r>
            <a:r>
              <a:rPr lang="en-GB" sz="2000" b="0" dirty="0">
                <a:solidFill>
                  <a:srgbClr val="000000"/>
                </a:solidFill>
              </a:rPr>
              <a:t>to our </a:t>
            </a:r>
            <a:r>
              <a:rPr lang="en-GB" sz="2000" dirty="0">
                <a:solidFill>
                  <a:srgbClr val="104F75"/>
                </a:solidFill>
              </a:rPr>
              <a:t>esfagovuk</a:t>
            </a:r>
            <a:r>
              <a:rPr lang="en-GB" sz="2000" b="0" dirty="0">
                <a:solidFill>
                  <a:srgbClr val="000000"/>
                </a:solidFill>
              </a:rPr>
              <a:t> YouTube Channel.</a:t>
            </a:r>
          </a:p>
          <a:p>
            <a:pPr defTabSz="685800">
              <a:defRPr/>
            </a:pPr>
            <a:endParaRPr lang="en-GB" sz="2000" b="0" dirty="0">
              <a:solidFill>
                <a:srgbClr val="000000"/>
              </a:solidFill>
            </a:endParaRPr>
          </a:p>
          <a:p>
            <a:pPr defTabSz="685800">
              <a:defRPr/>
            </a:pPr>
            <a:r>
              <a:rPr lang="en-GB" sz="2000" b="0" dirty="0">
                <a:solidFill>
                  <a:srgbClr val="000000"/>
                </a:solidFill>
              </a:rPr>
              <a:t>Watch our </a:t>
            </a:r>
            <a:r>
              <a:rPr lang="en-GB" sz="2000" dirty="0">
                <a:solidFill>
                  <a:srgbClr val="104F75"/>
                </a:solidFill>
              </a:rPr>
              <a:t>“Using the apprenticeship service”</a:t>
            </a:r>
            <a:r>
              <a:rPr lang="en-GB" sz="2000" b="0" dirty="0">
                <a:solidFill>
                  <a:srgbClr val="104F75"/>
                </a:solidFill>
              </a:rPr>
              <a:t> </a:t>
            </a:r>
            <a:r>
              <a:rPr lang="en-GB" sz="2000" b="0" dirty="0"/>
              <a:t>playlist</a:t>
            </a:r>
            <a:endParaRPr lang="en-GB" sz="20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368" y="2211829"/>
            <a:ext cx="3305582" cy="1721932"/>
          </a:xfrm>
          <a:prstGeom prst="rect">
            <a:avLst/>
          </a:prstGeom>
        </p:spPr>
      </p:pic>
      <p:sp>
        <p:nvSpPr>
          <p:cNvPr id="12" name="object 2"/>
          <p:cNvSpPr txBox="1">
            <a:spLocks noGrp="1"/>
          </p:cNvSpPr>
          <p:nvPr>
            <p:ph type="title"/>
          </p:nvPr>
        </p:nvSpPr>
        <p:spPr>
          <a:xfrm>
            <a:off x="360000" y="678399"/>
            <a:ext cx="11520000" cy="443198"/>
          </a:xfrm>
          <a:prstGeom prst="rect">
            <a:avLst/>
          </a:prstGeom>
        </p:spPr>
        <p:txBody>
          <a:bodyPr vert="horz" wrap="square" lIns="0" tIns="0" rIns="0" bIns="0" rtlCol="0">
            <a:spAutoFit/>
          </a:bodyPr>
          <a:lstStyle/>
          <a:p>
            <a:pPr marL="61913" algn="l"/>
            <a:r>
              <a:rPr lang="en-GB" sz="3200" b="1" dirty="0">
                <a:solidFill>
                  <a:srgbClr val="104F75"/>
                </a:solidFill>
                <a:latin typeface="Arial"/>
                <a:ea typeface="+mn-ea"/>
                <a:cs typeface="Arial"/>
              </a:rPr>
              <a:t>Support Videos</a:t>
            </a:r>
            <a:endParaRPr sz="3200" b="1" dirty="0">
              <a:solidFill>
                <a:srgbClr val="104F75"/>
              </a:solidFill>
              <a:latin typeface="Arial"/>
              <a:ea typeface="+mn-ea"/>
              <a:cs typeface="Aria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029" y="2577387"/>
            <a:ext cx="4536504" cy="2822843"/>
          </a:xfrm>
          <a:prstGeom prst="rect">
            <a:avLst/>
          </a:prstGeom>
        </p:spPr>
      </p:pic>
      <p:pic>
        <p:nvPicPr>
          <p:cNvPr id="15" name="Picture 14"/>
          <p:cNvPicPr>
            <a:picLocks noChangeAspect="1"/>
          </p:cNvPicPr>
          <p:nvPr/>
        </p:nvPicPr>
        <p:blipFill>
          <a:blip r:embed="rId6"/>
          <a:stretch>
            <a:fillRect/>
          </a:stretch>
        </p:blipFill>
        <p:spPr>
          <a:xfrm>
            <a:off x="3766427" y="3707739"/>
            <a:ext cx="2461190" cy="596652"/>
          </a:xfrm>
          <a:prstGeom prst="rect">
            <a:avLst/>
          </a:prstGeom>
        </p:spPr>
      </p:pic>
    </p:spTree>
    <p:extLst>
      <p:ext uri="{BB962C8B-B14F-4D97-AF65-F5344CB8AC3E}">
        <p14:creationId xmlns:p14="http://schemas.microsoft.com/office/powerpoint/2010/main" val="389279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360000" y="1209412"/>
            <a:ext cx="8031646" cy="4850733"/>
          </a:xfrm>
          <a:prstGeom prst="rect">
            <a:avLst/>
          </a:prstGeom>
        </p:spPr>
        <p:txBody>
          <a:bodyPr wrap="square" lIns="90000" tIns="0" rIns="90000" bIns="0">
            <a:no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To register for our future webinar programme: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5600" algn="l"/>
              </a:tabLst>
              <a:defRPr/>
            </a:pPr>
            <a:r>
              <a:rPr kumimoji="0" lang="en-GB" sz="2000" b="1" i="0" u="sng" strike="noStrike" kern="1200" cap="none" spc="0" normalizeH="0" baseline="0" noProof="0" dirty="0">
                <a:ln>
                  <a:noFill/>
                </a:ln>
                <a:solidFill>
                  <a:srgbClr val="0070C0"/>
                </a:solidFill>
                <a:effectLst/>
                <a:uLnTx/>
                <a:uFillTx/>
                <a:latin typeface="Arial"/>
                <a:ea typeface="+mn-ea"/>
                <a:cs typeface="Arial"/>
                <a:hlinkClick r:id="rId3"/>
              </a:rPr>
              <a:t>www.gotostage.com/channel/apprenticeshipservicewebinars</a:t>
            </a:r>
            <a:endParaRPr kumimoji="0" lang="en-GB" sz="2000" b="1" i="0" u="sng" strike="noStrike" kern="1200" cap="none" spc="0" normalizeH="0" baseline="0" noProof="0" dirty="0">
              <a:ln>
                <a:noFill/>
              </a:ln>
              <a:solidFill>
                <a:srgbClr val="0070C0"/>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5600" algn="l"/>
              </a:tabLst>
              <a:defRPr/>
            </a:pPr>
            <a:endParaRPr lang="en-GB" u="sng" dirty="0">
              <a:solidFill>
                <a:srgbClr val="0070C0"/>
              </a:solidFill>
            </a:endParaRPr>
          </a:p>
          <a:p>
            <a:pPr lvl="0">
              <a:defRPr/>
            </a:pPr>
            <a:r>
              <a:rPr lang="en-GB" b="0" dirty="0">
                <a:solidFill>
                  <a:prstClr val="black"/>
                </a:solidFill>
              </a:rPr>
              <a:t>Set up web alerts on GOV.UK for our </a:t>
            </a:r>
            <a:r>
              <a:rPr lang="en-GB" dirty="0">
                <a:solidFill>
                  <a:prstClr val="black"/>
                </a:solidFill>
              </a:rPr>
              <a:t>ESFA Digital Blog:</a:t>
            </a:r>
          </a:p>
          <a:p>
            <a:pPr marL="342900" lvl="0" indent="-342900">
              <a:buFont typeface="Arial" panose="020B0604020202020204" pitchFamily="34" charset="0"/>
              <a:buChar char="•"/>
              <a:defRPr/>
            </a:pPr>
            <a:r>
              <a:rPr lang="en-GB" u="sng" dirty="0">
                <a:solidFill>
                  <a:srgbClr val="0070C0"/>
                </a:solidFill>
              </a:rPr>
              <a:t>https://sfadigital.blog.gov.uk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55600" algn="l"/>
              </a:tabLst>
              <a:defRPr/>
            </a:pPr>
            <a:endParaRPr kumimoji="0" lang="en-GB" sz="2000" b="1" i="0" u="sng" strike="noStrike" kern="1200" cap="none" spc="0" normalizeH="0" baseline="0" noProof="0" dirty="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Newsletters</a:t>
            </a:r>
            <a:r>
              <a:rPr kumimoji="0" lang="en-GB" sz="2000" b="0" i="0" u="none" strike="noStrike" kern="1200" cap="none" spc="0" normalizeH="0" baseline="0" noProof="0" dirty="0">
                <a:ln>
                  <a:noFill/>
                </a:ln>
                <a:solidFill>
                  <a:prstClr val="black"/>
                </a:solidFill>
                <a:effectLst/>
                <a:uLnTx/>
                <a:uFillTx/>
                <a:latin typeface="Arial"/>
                <a:ea typeface="+mn-ea"/>
                <a:cs typeface="Arial"/>
              </a:rPr>
              <a:t>:</a:t>
            </a:r>
            <a:endParaRPr kumimoji="0" lang="en-GB" sz="2000" b="1"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1800" algn="l"/>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Update (for providers weekly)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1800" algn="l"/>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Inform (for providers monthly)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01800" algn="l"/>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Business Update (for employers monthly)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Queries about the apprenticeship service:</a:t>
            </a:r>
          </a:p>
          <a:p>
            <a:pPr marL="0" marR="0" lvl="0" indent="0" algn="l" defTabSz="914400" rtl="0" eaLnBrk="1" fontAlgn="auto" latinLnBrk="0" hangingPunct="1">
              <a:lnSpc>
                <a:spcPct val="100000"/>
              </a:lnSpc>
              <a:spcBef>
                <a:spcPts val="0"/>
              </a:spcBef>
              <a:spcAft>
                <a:spcPts val="0"/>
              </a:spcAft>
              <a:buClrTx/>
              <a:buSzTx/>
              <a:buFontTx/>
              <a:buNone/>
              <a:tabLst>
                <a:tab pos="355600" algn="l"/>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T:	08000 150 600</a:t>
            </a:r>
          </a:p>
          <a:p>
            <a:pPr marL="0" marR="0" lvl="0" indent="0" algn="l" defTabSz="914400" rtl="0" eaLnBrk="1" fontAlgn="auto" latinLnBrk="0" hangingPunct="1">
              <a:lnSpc>
                <a:spcPct val="100000"/>
              </a:lnSpc>
              <a:spcBef>
                <a:spcPts val="0"/>
              </a:spcBef>
              <a:spcAft>
                <a:spcPts val="0"/>
              </a:spcAft>
              <a:buClrTx/>
              <a:buSzTx/>
              <a:buFontTx/>
              <a:buNone/>
              <a:tabLst>
                <a:tab pos="355600" algn="l"/>
              </a:tabLst>
              <a:defRPr/>
            </a:pPr>
            <a:r>
              <a:rPr kumimoji="0" lang="en-GB" sz="2000" b="0" i="0" u="none" strike="noStrike" kern="0" cap="none" spc="0" normalizeH="0" baseline="0" noProof="0" dirty="0">
                <a:ln>
                  <a:noFill/>
                </a:ln>
                <a:solidFill>
                  <a:prstClr val="black"/>
                </a:solidFill>
                <a:effectLst/>
                <a:uLnTx/>
                <a:uFillTx/>
                <a:latin typeface="Arial"/>
                <a:ea typeface="Raleway"/>
                <a:cs typeface="Arial"/>
                <a:sym typeface="Raleway"/>
              </a:rPr>
              <a:t>W:	</a:t>
            </a:r>
            <a:r>
              <a:rPr kumimoji="0" lang="en-GB" sz="2000" b="1" i="0" u="sng" strike="noStrike" kern="0" cap="none" spc="0" normalizeH="0" baseline="0" noProof="0" dirty="0">
                <a:ln>
                  <a:noFill/>
                </a:ln>
                <a:solidFill>
                  <a:srgbClr val="0070C0"/>
                </a:solidFill>
                <a:effectLst/>
                <a:uLnTx/>
                <a:uFillTx/>
                <a:latin typeface="Arial"/>
                <a:ea typeface="Raleway"/>
                <a:cs typeface="Arial"/>
                <a:sym typeface="Raleway"/>
              </a:rPr>
              <a:t>help.apprenticeships.education.gov.uk</a:t>
            </a:r>
          </a:p>
          <a:p>
            <a:pPr marL="0" marR="0" lvl="0" indent="0" algn="l" defTabSz="914400" rtl="0" eaLnBrk="1" fontAlgn="auto" latinLnBrk="0" hangingPunct="1">
              <a:lnSpc>
                <a:spcPct val="100000"/>
              </a:lnSpc>
              <a:spcBef>
                <a:spcPts val="0"/>
              </a:spcBef>
              <a:spcAft>
                <a:spcPts val="0"/>
              </a:spcAft>
              <a:buClrTx/>
              <a:buSzTx/>
              <a:buFontTx/>
              <a:buNone/>
              <a:tabLst>
                <a:tab pos="355600" algn="l"/>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E:	</a:t>
            </a:r>
            <a:r>
              <a:rPr kumimoji="0" lang="en-GB" sz="2000" b="1" i="0" u="sng" strike="noStrike" kern="1200" cap="none" spc="0" normalizeH="0" baseline="0" noProof="0" dirty="0">
                <a:ln>
                  <a:noFill/>
                </a:ln>
                <a:solidFill>
                  <a:srgbClr val="0070C0"/>
                </a:solidFill>
                <a:effectLst/>
                <a:uLnTx/>
                <a:uFillTx/>
                <a:latin typeface="Arial"/>
                <a:ea typeface="+mn-ea"/>
                <a:cs typeface="Arial"/>
              </a:rPr>
              <a:t>helpdesk@manage-apprenticeships.service.gov.uk </a:t>
            </a:r>
          </a:p>
          <a:p>
            <a:pPr marL="0" marR="0" lvl="0" indent="0" algn="l" defTabSz="914400" rtl="0" eaLnBrk="1" fontAlgn="auto" latinLnBrk="0" hangingPunct="1">
              <a:lnSpc>
                <a:spcPct val="100000"/>
              </a:lnSpc>
              <a:spcBef>
                <a:spcPts val="0"/>
              </a:spcBef>
              <a:spcAft>
                <a:spcPts val="0"/>
              </a:spcAft>
              <a:buClrTx/>
              <a:buSzTx/>
              <a:buFontTx/>
              <a:buNone/>
              <a:tabLst>
                <a:tab pos="355600" algn="l"/>
              </a:tabLst>
              <a:defRPr/>
            </a:pPr>
            <a:r>
              <a:rPr kumimoji="0" lang="en-GB" sz="2000" b="0" i="0" u="none" strike="noStrike" kern="1200" cap="none" spc="0" normalizeH="0" baseline="0" noProof="0" dirty="0">
                <a:ln>
                  <a:noFill/>
                </a:ln>
                <a:solidFill>
                  <a:prstClr val="black"/>
                </a:solidFill>
                <a:effectLst/>
                <a:uLnTx/>
                <a:uFillTx/>
                <a:latin typeface="Arial"/>
                <a:ea typeface="+mn-ea"/>
                <a:cs typeface="Arial"/>
              </a:rPr>
              <a:t>	(8am – 8pm everyday)</a:t>
            </a:r>
            <a:endParaRPr kumimoji="0" lang="en-GB" sz="20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Arial"/>
              <a:ea typeface="+mn-ea"/>
              <a:cs typeface="Arial"/>
            </a:endParaRPr>
          </a:p>
        </p:txBody>
      </p:sp>
      <p:pic>
        <p:nvPicPr>
          <p:cNvPr id="7" name="Picture 6"/>
          <p:cNvPicPr>
            <a:picLocks noChangeAspect="1"/>
          </p:cNvPicPr>
          <p:nvPr/>
        </p:nvPicPr>
        <p:blipFill>
          <a:blip r:embed="rId4"/>
          <a:stretch>
            <a:fillRect/>
          </a:stretch>
        </p:blipFill>
        <p:spPr>
          <a:xfrm>
            <a:off x="7069045" y="1961131"/>
            <a:ext cx="4690933" cy="3815133"/>
          </a:xfrm>
          <a:prstGeom prst="rect">
            <a:avLst/>
          </a:prstGeom>
        </p:spPr>
      </p:pic>
      <p:sp>
        <p:nvSpPr>
          <p:cNvPr id="10" name="object 2"/>
          <p:cNvSpPr txBox="1">
            <a:spLocks noGrp="1"/>
          </p:cNvSpPr>
          <p:nvPr>
            <p:ph type="title"/>
          </p:nvPr>
        </p:nvSpPr>
        <p:spPr>
          <a:xfrm>
            <a:off x="360000" y="678399"/>
            <a:ext cx="11520000" cy="443198"/>
          </a:xfrm>
          <a:prstGeom prst="rect">
            <a:avLst/>
          </a:prstGeom>
        </p:spPr>
        <p:txBody>
          <a:bodyPr vert="horz" wrap="square" lIns="0" tIns="0" rIns="0" bIns="0" rtlCol="0">
            <a:spAutoFit/>
          </a:bodyPr>
          <a:lstStyle/>
          <a:p>
            <a:pPr marL="61913"/>
            <a:r>
              <a:rPr lang="en-GB" sz="3200" b="1" dirty="0">
                <a:solidFill>
                  <a:srgbClr val="104F75"/>
                </a:solidFill>
                <a:latin typeface="Arial"/>
                <a:ea typeface="+mn-ea"/>
                <a:cs typeface="Arial"/>
              </a:rPr>
              <a:t>Further Support</a:t>
            </a:r>
            <a:endParaRPr sz="3200" b="1" dirty="0">
              <a:solidFill>
                <a:srgbClr val="104F75"/>
              </a:solidFill>
              <a:latin typeface="Arial"/>
              <a:ea typeface="+mn-ea"/>
              <a:cs typeface="Arial"/>
            </a:endParaRPr>
          </a:p>
        </p:txBody>
      </p:sp>
      <p:pic>
        <p:nvPicPr>
          <p:cNvPr id="2" name="Picture 1"/>
          <p:cNvPicPr>
            <a:picLocks noChangeAspect="1"/>
          </p:cNvPicPr>
          <p:nvPr/>
        </p:nvPicPr>
        <p:blipFill>
          <a:blip r:embed="rId5"/>
          <a:stretch>
            <a:fillRect/>
          </a:stretch>
        </p:blipFill>
        <p:spPr>
          <a:xfrm>
            <a:off x="7385001" y="5776265"/>
            <a:ext cx="3365162" cy="1055532"/>
          </a:xfrm>
          <a:prstGeom prst="rect">
            <a:avLst/>
          </a:prstGeom>
        </p:spPr>
      </p:pic>
    </p:spTree>
    <p:extLst>
      <p:ext uri="{BB962C8B-B14F-4D97-AF65-F5344CB8AC3E}">
        <p14:creationId xmlns:p14="http://schemas.microsoft.com/office/powerpoint/2010/main" val="3570311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DfE colours">
      <a:dk1>
        <a:sysClr val="windowText" lastClr="000000"/>
      </a:dk1>
      <a:lt1>
        <a:sysClr val="window" lastClr="FFFFFF"/>
      </a:lt1>
      <a:dk2>
        <a:srgbClr val="104F75"/>
      </a:dk2>
      <a:lt2>
        <a:srgbClr val="CFDCE3"/>
      </a:lt2>
      <a:accent1>
        <a:srgbClr val="7095AC"/>
      </a:accent1>
      <a:accent2>
        <a:srgbClr val="260859"/>
      </a:accent2>
      <a:accent3>
        <a:srgbClr val="004712"/>
      </a:accent3>
      <a:accent4>
        <a:srgbClr val="8A2529"/>
      </a:accent4>
      <a:accent5>
        <a:srgbClr val="E87D1E"/>
      </a:accent5>
      <a:accent6>
        <a:srgbClr val="C2A204"/>
      </a:accent6>
      <a:hlink>
        <a:srgbClr val="104F75"/>
      </a:hlink>
      <a:folHlink>
        <a:srgbClr val="2608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5903763D3D5A48BF3433948C4E4C67" ma:contentTypeVersion="15" ma:contentTypeDescription="Create a new document." ma:contentTypeScope="" ma:versionID="163be69591466d2b62713e65d99d1389">
  <xsd:schema xmlns:xsd="http://www.w3.org/2001/XMLSchema" xmlns:xs="http://www.w3.org/2001/XMLSchema" xmlns:p="http://schemas.microsoft.com/office/2006/metadata/properties" xmlns:ns3="6dbeb48f-77a1-4420-93ae-cfaafc4035ff" xmlns:ns4="009d9442-76f2-4ebc-bf89-837a6330b67b" targetNamespace="http://schemas.microsoft.com/office/2006/metadata/properties" ma:root="true" ma:fieldsID="aeb6559a7c008f490c7ad6b9c8054bb5" ns3:_="" ns4:_="">
    <xsd:import namespace="6dbeb48f-77a1-4420-93ae-cfaafc4035ff"/>
    <xsd:import namespace="009d9442-76f2-4ebc-bf89-837a6330b67b"/>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eb48f-77a1-4420-93ae-cfaafc4035f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d9442-76f2-4ebc-bf89-837a6330b67b"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element name="SharingHintHash" ma:index="19"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Permissions xmlns="6dbeb48f-77a1-4420-93ae-cfaafc4035ff" xsi:nil="true"/>
    <MigrationWizIdSecurityGroups xmlns="6dbeb48f-77a1-4420-93ae-cfaafc4035ff" xsi:nil="true"/>
    <MigrationWizIdPermissionLevels xmlns="6dbeb48f-77a1-4420-93ae-cfaafc4035ff" xsi:nil="true"/>
    <MigrationWizIdDocumentLibraryPermissions xmlns="6dbeb48f-77a1-4420-93ae-cfaafc4035ff" xsi:nil="true"/>
    <MigrationWizId xmlns="6dbeb48f-77a1-4420-93ae-cfaafc4035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AAAC3-564F-4BC6-8363-FF0AE467A0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eb48f-77a1-4420-93ae-cfaafc4035ff"/>
    <ds:schemaRef ds:uri="009d9442-76f2-4ebc-bf89-837a6330b6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BF568-0F55-4FD2-9634-B316C37DBF21}">
  <ds:schemaRefs>
    <ds:schemaRef ds:uri="http://schemas.microsoft.com/office/2006/metadata/properties"/>
    <ds:schemaRef ds:uri="009d9442-76f2-4ebc-bf89-837a6330b67b"/>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6dbeb48f-77a1-4420-93ae-cfaafc4035ff"/>
    <ds:schemaRef ds:uri="http://www.w3.org/XML/1998/namespace"/>
  </ds:schemaRefs>
</ds:datastoreItem>
</file>

<file path=customXml/itemProps3.xml><?xml version="1.0" encoding="utf-8"?>
<ds:datastoreItem xmlns:ds="http://schemas.openxmlformats.org/officeDocument/2006/customXml" ds:itemID="{1E8C95A9-5FB4-474F-87DB-9BE5AF05B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392</TotalTime>
  <Words>1901</Words>
  <Application>Microsoft Office PowerPoint</Application>
  <PresentationFormat>Widescreen</PresentationFormat>
  <Paragraphs>163</Paragraphs>
  <Slides>6</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Arial</vt:lpstr>
      <vt:lpstr>Arial Black</vt:lpstr>
      <vt:lpstr>Calibri</vt:lpstr>
      <vt:lpstr>Calibri Light</vt:lpstr>
      <vt:lpstr>Nobel Bold</vt:lpstr>
      <vt:lpstr>Nobel Regular</vt:lpstr>
      <vt:lpstr>Office Theme</vt:lpstr>
      <vt:lpstr>3_Office Theme</vt:lpstr>
      <vt:lpstr>2_Office Theme</vt:lpstr>
      <vt:lpstr>PowerPoint Presentation</vt:lpstr>
      <vt:lpstr>PowerPoint Presentation</vt:lpstr>
      <vt:lpstr>PowerPoint Presentation</vt:lpstr>
      <vt:lpstr>PowerPoint Presentation</vt:lpstr>
      <vt:lpstr>Support Videos</vt:lpstr>
      <vt:lpstr>Further Support</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Jasvinder</dc:creator>
  <cp:lastModifiedBy>Lucy Tyreman</cp:lastModifiedBy>
  <cp:revision>19</cp:revision>
  <cp:lastPrinted>2019-11-26T13:03:40Z</cp:lastPrinted>
  <dcterms:created xsi:type="dcterms:W3CDTF">2019-11-25T14:09:00Z</dcterms:created>
  <dcterms:modified xsi:type="dcterms:W3CDTF">2019-12-17T11:48:09Z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0x010100955903763D3D5A48BF3433948C4E4C67</vt:lpwstr>
  </property>
</Properties>
</file>